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8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1"/>
  </p:notesMasterIdLst>
  <p:sldIdLst>
    <p:sldId id="489" r:id="rId2"/>
    <p:sldId id="430" r:id="rId3"/>
    <p:sldId id="275" r:id="rId4"/>
    <p:sldId id="405" r:id="rId5"/>
    <p:sldId id="391" r:id="rId6"/>
    <p:sldId id="263" r:id="rId7"/>
    <p:sldId id="257" r:id="rId8"/>
    <p:sldId id="356" r:id="rId9"/>
    <p:sldId id="260" r:id="rId10"/>
    <p:sldId id="413" r:id="rId11"/>
    <p:sldId id="414" r:id="rId12"/>
    <p:sldId id="415" r:id="rId13"/>
    <p:sldId id="416" r:id="rId14"/>
    <p:sldId id="417" r:id="rId15"/>
    <p:sldId id="418" r:id="rId16"/>
    <p:sldId id="427" r:id="rId17"/>
    <p:sldId id="411" r:id="rId18"/>
    <p:sldId id="412" r:id="rId19"/>
    <p:sldId id="357" r:id="rId20"/>
    <p:sldId id="419" r:id="rId21"/>
    <p:sldId id="420" r:id="rId22"/>
    <p:sldId id="359" r:id="rId23"/>
    <p:sldId id="358" r:id="rId24"/>
    <p:sldId id="360" r:id="rId25"/>
    <p:sldId id="426" r:id="rId26"/>
    <p:sldId id="269" r:id="rId27"/>
    <p:sldId id="445" r:id="rId28"/>
    <p:sldId id="363" r:id="rId29"/>
    <p:sldId id="364" r:id="rId30"/>
    <p:sldId id="271" r:id="rId31"/>
    <p:sldId id="432" r:id="rId32"/>
    <p:sldId id="433" r:id="rId33"/>
    <p:sldId id="365" r:id="rId34"/>
    <p:sldId id="366" r:id="rId35"/>
    <p:sldId id="367" r:id="rId36"/>
    <p:sldId id="434" r:id="rId37"/>
    <p:sldId id="368" r:id="rId38"/>
    <p:sldId id="369" r:id="rId39"/>
    <p:sldId id="370" r:id="rId40"/>
    <p:sldId id="435" r:id="rId41"/>
    <p:sldId id="436" r:id="rId42"/>
    <p:sldId id="442" r:id="rId43"/>
    <p:sldId id="439" r:id="rId44"/>
    <p:sldId id="443" r:id="rId45"/>
    <p:sldId id="444" r:id="rId46"/>
    <p:sldId id="437" r:id="rId47"/>
    <p:sldId id="388" r:id="rId48"/>
    <p:sldId id="389" r:id="rId49"/>
    <p:sldId id="447" r:id="rId50"/>
    <p:sldId id="329" r:id="rId51"/>
    <p:sldId id="491" r:id="rId52"/>
    <p:sldId id="377" r:id="rId53"/>
    <p:sldId id="268" r:id="rId54"/>
    <p:sldId id="492" r:id="rId55"/>
    <p:sldId id="266" r:id="rId56"/>
    <p:sldId id="493" r:id="rId57"/>
    <p:sldId id="352" r:id="rId58"/>
    <p:sldId id="494" r:id="rId59"/>
    <p:sldId id="272" r:id="rId60"/>
    <p:sldId id="495" r:id="rId61"/>
    <p:sldId id="270" r:id="rId62"/>
    <p:sldId id="273" r:id="rId63"/>
    <p:sldId id="449" r:id="rId64"/>
    <p:sldId id="496" r:id="rId65"/>
    <p:sldId id="448" r:id="rId66"/>
    <p:sldId id="399" r:id="rId67"/>
    <p:sldId id="354" r:id="rId68"/>
    <p:sldId id="500" r:id="rId69"/>
    <p:sldId id="406" r:id="rId70"/>
    <p:sldId id="407" r:id="rId71"/>
    <p:sldId id="408" r:id="rId72"/>
    <p:sldId id="409" r:id="rId73"/>
    <p:sldId id="410" r:id="rId74"/>
    <p:sldId id="501" r:id="rId75"/>
    <p:sldId id="502" r:id="rId76"/>
    <p:sldId id="503" r:id="rId77"/>
    <p:sldId id="504" r:id="rId78"/>
    <p:sldId id="403" r:id="rId79"/>
    <p:sldId id="381" r:id="rId80"/>
    <p:sldId id="497" r:id="rId81"/>
    <p:sldId id="498" r:id="rId82"/>
    <p:sldId id="499" r:id="rId83"/>
    <p:sldId id="337" r:id="rId84"/>
    <p:sldId id="314" r:id="rId85"/>
    <p:sldId id="440" r:id="rId86"/>
    <p:sldId id="505" r:id="rId87"/>
    <p:sldId id="506" r:id="rId88"/>
    <p:sldId id="507" r:id="rId89"/>
    <p:sldId id="361" r:id="rId90"/>
    <p:sldId id="353" r:id="rId91"/>
    <p:sldId id="378" r:id="rId92"/>
    <p:sldId id="379" r:id="rId93"/>
    <p:sldId id="380" r:id="rId94"/>
    <p:sldId id="382" r:id="rId95"/>
    <p:sldId id="383" r:id="rId96"/>
    <p:sldId id="384" r:id="rId97"/>
    <p:sldId id="385" r:id="rId98"/>
    <p:sldId id="386" r:id="rId99"/>
    <p:sldId id="387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5E9202-8AF9-7B42-B817-22D148D689E3}">
          <p14:sldIdLst>
            <p14:sldId id="489"/>
            <p14:sldId id="430"/>
            <p14:sldId id="275"/>
          </p14:sldIdLst>
        </p14:section>
        <p14:section name="Breve Repaso" id="{72D53258-6E1B-A84C-AABE-72C32E5943AF}">
          <p14:sldIdLst>
            <p14:sldId id="405"/>
            <p14:sldId id="391"/>
            <p14:sldId id="263"/>
            <p14:sldId id="257"/>
          </p14:sldIdLst>
        </p14:section>
        <p14:section name="Analisis de componentes principales: Introduccion, Motivacion y Definicion" id="{1A53459B-582F-1746-85EE-3B461AC74490}">
          <p14:sldIdLst>
            <p14:sldId id="356"/>
            <p14:sldId id="260"/>
            <p14:sldId id="413"/>
            <p14:sldId id="414"/>
            <p14:sldId id="415"/>
            <p14:sldId id="416"/>
            <p14:sldId id="417"/>
            <p14:sldId id="418"/>
          </p14:sldIdLst>
        </p14:section>
        <p14:section name="PCA Formalmente" id="{C851E835-E6F5-E045-8346-0603C501C4A0}">
          <p14:sldIdLst>
            <p14:sldId id="427"/>
            <p14:sldId id="411"/>
            <p14:sldId id="412"/>
            <p14:sldId id="357"/>
            <p14:sldId id="419"/>
            <p14:sldId id="420"/>
            <p14:sldId id="359"/>
            <p14:sldId id="358"/>
            <p14:sldId id="360"/>
          </p14:sldIdLst>
        </p14:section>
        <p14:section name="Representacion Geometrica" id="{834C0CA8-DA84-F34D-941B-0FD3A7D340C0}">
          <p14:sldIdLst>
            <p14:sldId id="426"/>
            <p14:sldId id="269"/>
            <p14:sldId id="445"/>
            <p14:sldId id="363"/>
            <p14:sldId id="364"/>
            <p14:sldId id="271"/>
            <p14:sldId id="432"/>
          </p14:sldIdLst>
        </p14:section>
        <p14:section name="Visualizacion e Interpretacion de PCA" id="{B7C09AB7-2E58-9346-ACC7-D0A4DBF2479E}">
          <p14:sldIdLst>
            <p14:sldId id="433"/>
            <p14:sldId id="365"/>
            <p14:sldId id="366"/>
            <p14:sldId id="367"/>
          </p14:sldIdLst>
        </p14:section>
        <p14:section name="Proporcion de la Varianza Explicada" id="{9252B6D5-A39C-9447-9B90-FD13397B82F7}">
          <p14:sldIdLst>
            <p14:sldId id="434"/>
            <p14:sldId id="368"/>
            <p14:sldId id="369"/>
            <p14:sldId id="370"/>
            <p14:sldId id="435"/>
            <p14:sldId id="436"/>
          </p14:sldIdLst>
        </p14:section>
        <p14:section name="Aplicaciones de PCA" id="{5DD59012-C924-8A49-B445-0B95310ABD9F}">
          <p14:sldIdLst>
            <p14:sldId id="442"/>
            <p14:sldId id="439"/>
            <p14:sldId id="443"/>
            <p14:sldId id="444"/>
            <p14:sldId id="437"/>
            <p14:sldId id="388"/>
            <p14:sldId id="389"/>
            <p14:sldId id="447"/>
          </p14:sldIdLst>
        </p14:section>
        <p14:section name="Clúster: Motivacion, Ideas y definicion" id="{C417996F-EE23-354A-A0B0-80F019FA8130}">
          <p14:sldIdLst>
            <p14:sldId id="329"/>
            <p14:sldId id="491"/>
            <p14:sldId id="377"/>
            <p14:sldId id="268"/>
          </p14:sldIdLst>
        </p14:section>
        <p14:section name="Algoritmo de K-medias &amp; consideraciones" id="{75D31724-3B6C-E842-978D-4FEEBABBFA4D}">
          <p14:sldIdLst>
            <p14:sldId id="492"/>
            <p14:sldId id="266"/>
            <p14:sldId id="493"/>
            <p14:sldId id="352"/>
            <p14:sldId id="494"/>
            <p14:sldId id="272"/>
            <p14:sldId id="495"/>
            <p14:sldId id="270"/>
            <p14:sldId id="273"/>
            <p14:sldId id="449"/>
            <p14:sldId id="496"/>
            <p14:sldId id="448"/>
          </p14:sldIdLst>
        </p14:section>
        <p14:section name="Cluster jerarquico" id="{D8AF4AD7-02B8-2340-B9C0-4F29A748CF39}">
          <p14:sldIdLst>
            <p14:sldId id="399"/>
            <p14:sldId id="354"/>
            <p14:sldId id="500"/>
            <p14:sldId id="406"/>
            <p14:sldId id="407"/>
            <p14:sldId id="408"/>
            <p14:sldId id="409"/>
            <p14:sldId id="410"/>
            <p14:sldId id="501"/>
            <p14:sldId id="502"/>
            <p14:sldId id="503"/>
            <p14:sldId id="504"/>
            <p14:sldId id="403"/>
          </p14:sldIdLst>
        </p14:section>
        <p14:section name="Aplicacion Cluster K-medias" id="{0A8BCA14-2813-014D-AE6C-B995B82FEBDA}">
          <p14:sldIdLst>
            <p14:sldId id="381"/>
            <p14:sldId id="497"/>
            <p14:sldId id="498"/>
            <p14:sldId id="499"/>
          </p14:sldIdLst>
        </p14:section>
        <p14:section name="Conclusiones finales" id="{30AE4762-25DE-C74D-AF95-4AEC0CC37FB0}">
          <p14:sldIdLst>
            <p14:sldId id="337"/>
            <p14:sldId id="314"/>
            <p14:sldId id="440"/>
            <p14:sldId id="505"/>
            <p14:sldId id="506"/>
            <p14:sldId id="507"/>
          </p14:sldIdLst>
        </p14:section>
        <p14:section name="Apendice" id="{2A3C723F-9052-2240-B29A-02F864A82C26}">
          <p14:sldIdLst>
            <p14:sldId id="361"/>
            <p14:sldId id="353"/>
            <p14:sldId id="378"/>
            <p14:sldId id="379"/>
            <p14:sldId id="380"/>
            <p14:sldId id="382"/>
            <p14:sldId id="383"/>
            <p14:sldId id="384"/>
            <p14:sldId id="385"/>
            <p14:sldId id="386"/>
            <p14:sldId id="3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1"/>
    <p:restoredTop sz="92296"/>
  </p:normalViewPr>
  <p:slideViewPr>
    <p:cSldViewPr snapToGrid="0">
      <p:cViewPr varScale="1">
        <p:scale>
          <a:sx n="99" d="100"/>
          <a:sy n="99" d="100"/>
        </p:scale>
        <p:origin x="8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41.png"/><Relationship Id="rId7" Type="http://schemas.openxmlformats.org/officeDocument/2006/relationships/image" Target="../media/image180.png"/><Relationship Id="rId2" Type="http://schemas.openxmlformats.org/officeDocument/2006/relationships/image" Target="../media/image1300.png"/><Relationship Id="rId1" Type="http://schemas.openxmlformats.org/officeDocument/2006/relationships/image" Target="../media/image120.png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00.png"/><Relationship Id="rId9" Type="http://schemas.openxmlformats.org/officeDocument/2006/relationships/image" Target="../media/image2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C43C6C-5135-BC4B-BD1E-02F38DA0ECBD}" type="doc">
      <dgm:prSet loTypeId="urn:microsoft.com/office/officeart/2005/8/layout/gear1" loCatId="" qsTypeId="urn:microsoft.com/office/officeart/2005/8/quickstyle/simple1" qsCatId="simple" csTypeId="urn:microsoft.com/office/officeart/2005/8/colors/colorful3" csCatId="colorful" phldr="1"/>
      <dgm:spPr/>
    </dgm:pt>
    <dgm:pt modelId="{9D5834D3-DCBE-FE4A-9F3C-70C1F66B4852}">
      <dgm:prSet phldrT="[Text]" custT="1"/>
      <dgm:spPr/>
      <dgm:t>
        <a:bodyPr/>
        <a:lstStyle/>
        <a:p>
          <a:r>
            <a:rPr lang="es-ES_tradnl" sz="2800" noProof="0" dirty="0">
              <a:latin typeface="Gill Sans Nova Light" panose="020B0302020104020203" pitchFamily="34" charset="0"/>
            </a:rPr>
            <a:t>Modelos y Predicción</a:t>
          </a:r>
        </a:p>
      </dgm:t>
    </dgm:pt>
    <dgm:pt modelId="{BCAE287E-ED9A-3E48-8722-8F6B9573D100}" type="parTrans" cxnId="{FB2A3C33-0D71-9C4D-BC1C-42096B83FC77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E1154557-80C0-D242-9F38-2AE22E6B7511}" type="sibTrans" cxnId="{FB2A3C33-0D71-9C4D-BC1C-42096B83FC77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5C1D9BF3-4558-C441-8CDB-F5F25B657909}">
      <dgm:prSet phldrT="[Text]" custT="1"/>
      <dgm:spPr/>
      <dgm:t>
        <a:bodyPr/>
        <a:lstStyle/>
        <a:p>
          <a:r>
            <a:rPr lang="es-ES_tradnl" sz="1800" noProof="0" dirty="0">
              <a:latin typeface="Gill Sans Nova Light" panose="020B0302020104020203" pitchFamily="34" charset="0"/>
            </a:rPr>
            <a:t>Análisis Descriptivo</a:t>
          </a:r>
        </a:p>
      </dgm:t>
    </dgm:pt>
    <dgm:pt modelId="{881D90E0-E7C8-CC43-93B2-383911E0D2EB}" type="parTrans" cxnId="{BA1A178B-6B5D-DF41-9526-BE3200DB330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A795D308-22A9-A146-9196-142AFCE44F43}" type="sibTrans" cxnId="{BA1A178B-6B5D-DF41-9526-BE3200DB330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D037808B-2E47-824B-B2E4-91155269E95D}">
      <dgm:prSet phldrT="[Text]" custT="1"/>
      <dgm:spPr/>
      <dgm:t>
        <a:bodyPr/>
        <a:lstStyle/>
        <a:p>
          <a:r>
            <a:rPr lang="es-ES_tradnl" sz="1800" noProof="0" dirty="0">
              <a:latin typeface="Gill Sans Nova Light" panose="020B0302020104020203" pitchFamily="34" charset="0"/>
            </a:rPr>
            <a:t>Limpieza de Datos</a:t>
          </a:r>
        </a:p>
      </dgm:t>
    </dgm:pt>
    <dgm:pt modelId="{ED8788D8-BEA6-C54B-993B-DA641453DD4E}" type="parTrans" cxnId="{956A9FDE-4C36-5441-913C-2944680EE34A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8D702279-B072-BE41-8B74-E88DB5DFA9BD}" type="sibTrans" cxnId="{956A9FDE-4C36-5441-913C-2944680EE34A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E0056E4B-8ACB-724F-BDAD-85D5C5F064AF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Training-</a:t>
          </a:r>
          <a:r>
            <a:rPr lang="es-ES_tradnl" sz="1600" noProof="0" dirty="0" err="1">
              <a:latin typeface="Gill Sans Nova Light" panose="020B0302020104020203" pitchFamily="34" charset="0"/>
            </a:rPr>
            <a:t>Testing</a:t>
          </a:r>
          <a:r>
            <a:rPr lang="es-ES_tradnl" sz="1600" noProof="0" dirty="0">
              <a:latin typeface="Gill Sans Nova Light" panose="020B0302020104020203" pitchFamily="34" charset="0"/>
            </a:rPr>
            <a:t> </a:t>
          </a:r>
          <a:r>
            <a:rPr lang="es-ES_tradnl" sz="1600" noProof="0" dirty="0" err="1">
              <a:latin typeface="Gill Sans Nova Light" panose="020B0302020104020203" pitchFamily="34" charset="0"/>
            </a:rPr>
            <a:t>datasets</a:t>
          </a:r>
          <a:endParaRPr lang="es-ES_tradnl" sz="1600" noProof="0" dirty="0">
            <a:latin typeface="Gill Sans Nova Light" panose="020B0302020104020203" pitchFamily="34" charset="0"/>
          </a:endParaRPr>
        </a:p>
      </dgm:t>
    </dgm:pt>
    <dgm:pt modelId="{527175C8-8AF8-CC45-9FF1-D63223F04F2D}" type="parTrans" cxnId="{528BBA78-C629-A844-80CB-C14428F4095D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9B5DB3C3-3766-4348-8E63-CFF204EF4554}" type="sibTrans" cxnId="{528BBA78-C629-A844-80CB-C14428F4095D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E3A9F1EC-0DE4-4444-A45C-356F91B84DCB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Muestras</a:t>
          </a:r>
        </a:p>
      </dgm:t>
    </dgm:pt>
    <dgm:pt modelId="{BD950AF3-A809-7143-9311-79DEFED2FA80}" type="parTrans" cxnId="{20BA4BF6-514D-794F-8331-E4FB9660C586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4FC2C2DB-B394-6143-9616-8DF215A5B6BF}" type="sibTrans" cxnId="{20BA4BF6-514D-794F-8331-E4FB9660C586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CCFA7035-6F6F-3D4B-8B35-A16AD6A921E7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Figuras</a:t>
          </a:r>
        </a:p>
      </dgm:t>
    </dgm:pt>
    <dgm:pt modelId="{AB3F1680-3360-BE4D-A584-4042D38A7BA2}" type="parTrans" cxnId="{28408BF6-A79C-4143-A63D-6D814BBF52DB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79FCB476-72D0-A149-A9EB-DF7EAC0E0FF0}" type="sibTrans" cxnId="{28408BF6-A79C-4143-A63D-6D814BBF52DB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B3B5F46C-A648-504C-8AAC-30ED2BAFD987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Histogramas, Kernels</a:t>
          </a:r>
        </a:p>
      </dgm:t>
    </dgm:pt>
    <dgm:pt modelId="{5869E246-DEFC-A04C-9534-AD6BA0C6DD45}" type="parTrans" cxnId="{18D9A791-6FFE-7F4A-8CFE-0FD70E0CF150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530DE0AB-2728-3C40-97FB-74BBF7BD6E3A}" type="sibTrans" cxnId="{18D9A791-6FFE-7F4A-8CFE-0FD70E0CF150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53B4BE51-48B6-9843-9F9C-B235F95E2542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Ajuste de modelos</a:t>
          </a:r>
        </a:p>
      </dgm:t>
    </dgm:pt>
    <dgm:pt modelId="{55D16910-2739-2E41-9255-053D324BB326}" type="parTrans" cxnId="{EC0799C8-0EDF-314A-911D-AD885A4B8C9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73E05C95-028B-7241-A19E-244D17A962E8}" type="sibTrans" cxnId="{EC0799C8-0EDF-314A-911D-AD885A4B8C9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A6C7C9D5-FB05-D844-9064-5C35550BACBB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Eliminar variables</a:t>
          </a:r>
        </a:p>
      </dgm:t>
    </dgm:pt>
    <dgm:pt modelId="{BA71D0E4-94A7-5C44-8402-856A315B5CAC}" type="parTrans" cxnId="{A3279BB0-CAE3-3140-86A8-3FF7D963165E}">
      <dgm:prSet/>
      <dgm:spPr/>
      <dgm:t>
        <a:bodyPr/>
        <a:lstStyle/>
        <a:p>
          <a:endParaRPr lang="en-US"/>
        </a:p>
      </dgm:t>
    </dgm:pt>
    <dgm:pt modelId="{7A3A7230-6DEC-364C-804E-09925F759DFC}" type="sibTrans" cxnId="{A3279BB0-CAE3-3140-86A8-3FF7D963165E}">
      <dgm:prSet/>
      <dgm:spPr/>
      <dgm:t>
        <a:bodyPr/>
        <a:lstStyle/>
        <a:p>
          <a:endParaRPr lang="en-US"/>
        </a:p>
      </dgm:t>
    </dgm:pt>
    <dgm:pt modelId="{366B1A80-632E-6A4A-8CBC-D3180F595C47}">
      <dgm:prSet phldrT="[Text]" custT="1"/>
      <dgm:spPr/>
      <dgm:t>
        <a:bodyPr/>
        <a:lstStyle/>
        <a:p>
          <a:r>
            <a:rPr lang="es-ES_tradnl" sz="1600" noProof="0" dirty="0" err="1">
              <a:latin typeface="Gill Sans Nova Light" panose="020B0302020104020203" pitchFamily="34" charset="0"/>
            </a:rPr>
            <a:t>Reshape</a:t>
          </a:r>
          <a:endParaRPr lang="es-ES_tradnl" sz="1600" noProof="0" dirty="0">
            <a:latin typeface="Gill Sans Nova Light" panose="020B0302020104020203" pitchFamily="34" charset="0"/>
          </a:endParaRPr>
        </a:p>
      </dgm:t>
    </dgm:pt>
    <dgm:pt modelId="{CCE81864-4AAB-EA48-8856-55FE2ECBA027}" type="parTrans" cxnId="{17A9DB82-D70C-3841-8231-65D0E616C61E}">
      <dgm:prSet/>
      <dgm:spPr/>
      <dgm:t>
        <a:bodyPr/>
        <a:lstStyle/>
        <a:p>
          <a:endParaRPr lang="en-US"/>
        </a:p>
      </dgm:t>
    </dgm:pt>
    <dgm:pt modelId="{C6964089-4F46-1D4A-A97A-E1789F64C6C0}" type="sibTrans" cxnId="{17A9DB82-D70C-3841-8231-65D0E616C61E}">
      <dgm:prSet/>
      <dgm:spPr/>
      <dgm:t>
        <a:bodyPr/>
        <a:lstStyle/>
        <a:p>
          <a:endParaRPr lang="en-US"/>
        </a:p>
      </dgm:t>
    </dgm:pt>
    <dgm:pt modelId="{09AF4F76-A191-3741-8104-35A15AC3511C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PCA, Clusters, …</a:t>
          </a:r>
        </a:p>
      </dgm:t>
    </dgm:pt>
    <dgm:pt modelId="{51F2639B-CB35-4646-A10A-8D1CA9C95B68}" type="parTrans" cxnId="{A777EBBD-66CE-7E4C-871A-30D56CA8C1F9}">
      <dgm:prSet/>
      <dgm:spPr/>
      <dgm:t>
        <a:bodyPr/>
        <a:lstStyle/>
        <a:p>
          <a:endParaRPr lang="en-US"/>
        </a:p>
      </dgm:t>
    </dgm:pt>
    <dgm:pt modelId="{5FAC6C8D-BF75-E04F-89A2-D19A3B97247C}" type="sibTrans" cxnId="{A777EBBD-66CE-7E4C-871A-30D56CA8C1F9}">
      <dgm:prSet/>
      <dgm:spPr/>
      <dgm:t>
        <a:bodyPr/>
        <a:lstStyle/>
        <a:p>
          <a:endParaRPr lang="en-US"/>
        </a:p>
      </dgm:t>
    </dgm:pt>
    <dgm:pt modelId="{AA2D7C07-E3AF-F44B-BDAC-C0B0A6124799}" type="pres">
      <dgm:prSet presAssocID="{07C43C6C-5135-BC4B-BD1E-02F38DA0ECB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C346FA-4A14-A84C-9969-637AEC388AE2}" type="pres">
      <dgm:prSet presAssocID="{9D5834D3-DCBE-FE4A-9F3C-70C1F66B4852}" presName="gear1" presStyleLbl="node1" presStyleIdx="0" presStyleCnt="3">
        <dgm:presLayoutVars>
          <dgm:chMax val="1"/>
          <dgm:bulletEnabled val="1"/>
        </dgm:presLayoutVars>
      </dgm:prSet>
      <dgm:spPr/>
    </dgm:pt>
    <dgm:pt modelId="{6F1BA774-F9DF-BB46-90ED-1E58C5E3BBEC}" type="pres">
      <dgm:prSet presAssocID="{9D5834D3-DCBE-FE4A-9F3C-70C1F66B4852}" presName="gear1srcNode" presStyleLbl="node1" presStyleIdx="0" presStyleCnt="3"/>
      <dgm:spPr/>
    </dgm:pt>
    <dgm:pt modelId="{BFC858B6-67B8-4E46-B619-75745BF3BBE2}" type="pres">
      <dgm:prSet presAssocID="{9D5834D3-DCBE-FE4A-9F3C-70C1F66B4852}" presName="gear1dstNode" presStyleLbl="node1" presStyleIdx="0" presStyleCnt="3"/>
      <dgm:spPr/>
    </dgm:pt>
    <dgm:pt modelId="{4463CEEF-3FFD-2442-8720-91C26F81DA31}" type="pres">
      <dgm:prSet presAssocID="{9D5834D3-DCBE-FE4A-9F3C-70C1F66B4852}" presName="gear1ch" presStyleLbl="fgAcc1" presStyleIdx="0" presStyleCnt="3">
        <dgm:presLayoutVars>
          <dgm:chMax val="0"/>
          <dgm:bulletEnabled val="1"/>
        </dgm:presLayoutVars>
      </dgm:prSet>
      <dgm:spPr/>
    </dgm:pt>
    <dgm:pt modelId="{1256C406-6AA7-694B-A9CC-2C0E2709362F}" type="pres">
      <dgm:prSet presAssocID="{5C1D9BF3-4558-C441-8CDB-F5F25B657909}" presName="gear2" presStyleLbl="node1" presStyleIdx="1" presStyleCnt="3">
        <dgm:presLayoutVars>
          <dgm:chMax val="1"/>
          <dgm:bulletEnabled val="1"/>
        </dgm:presLayoutVars>
      </dgm:prSet>
      <dgm:spPr/>
    </dgm:pt>
    <dgm:pt modelId="{E9DF701F-09A1-2442-A083-139F4971AD2F}" type="pres">
      <dgm:prSet presAssocID="{5C1D9BF3-4558-C441-8CDB-F5F25B657909}" presName="gear2srcNode" presStyleLbl="node1" presStyleIdx="1" presStyleCnt="3"/>
      <dgm:spPr/>
    </dgm:pt>
    <dgm:pt modelId="{94050C01-7B6B-FD46-9980-ED2F5C8CE5C2}" type="pres">
      <dgm:prSet presAssocID="{5C1D9BF3-4558-C441-8CDB-F5F25B657909}" presName="gear2dstNode" presStyleLbl="node1" presStyleIdx="1" presStyleCnt="3"/>
      <dgm:spPr/>
    </dgm:pt>
    <dgm:pt modelId="{1B993F7D-C4FD-3F4A-B699-E7B45E6393E2}" type="pres">
      <dgm:prSet presAssocID="{5C1D9BF3-4558-C441-8CDB-F5F25B657909}" presName="gear2ch" presStyleLbl="fgAcc1" presStyleIdx="1" presStyleCnt="3" custScaleX="122820">
        <dgm:presLayoutVars>
          <dgm:chMax val="0"/>
          <dgm:bulletEnabled val="1"/>
        </dgm:presLayoutVars>
      </dgm:prSet>
      <dgm:spPr/>
    </dgm:pt>
    <dgm:pt modelId="{F7C1E3D9-D3A5-F44F-A8AF-AF676044A6A0}" type="pres">
      <dgm:prSet presAssocID="{D037808B-2E47-824B-B2E4-91155269E95D}" presName="gear3" presStyleLbl="node1" presStyleIdx="2" presStyleCnt="3"/>
      <dgm:spPr/>
    </dgm:pt>
    <dgm:pt modelId="{97323462-AD88-094D-BDF2-9B255EA36A9E}" type="pres">
      <dgm:prSet presAssocID="{D037808B-2E47-824B-B2E4-91155269E95D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D5B0E98-1C02-1540-888E-97BCC9AA2CD1}" type="pres">
      <dgm:prSet presAssocID="{D037808B-2E47-824B-B2E4-91155269E95D}" presName="gear3srcNode" presStyleLbl="node1" presStyleIdx="2" presStyleCnt="3"/>
      <dgm:spPr/>
    </dgm:pt>
    <dgm:pt modelId="{5FBD5706-7166-4D46-81FE-90C898869241}" type="pres">
      <dgm:prSet presAssocID="{D037808B-2E47-824B-B2E4-91155269E95D}" presName="gear3dstNode" presStyleLbl="node1" presStyleIdx="2" presStyleCnt="3"/>
      <dgm:spPr/>
    </dgm:pt>
    <dgm:pt modelId="{F2F70D71-1549-DA4C-AE52-1D67B5E60328}" type="pres">
      <dgm:prSet presAssocID="{D037808B-2E47-824B-B2E4-91155269E95D}" presName="gear3ch" presStyleLbl="fgAcc1" presStyleIdx="2" presStyleCnt="3">
        <dgm:presLayoutVars>
          <dgm:chMax val="0"/>
          <dgm:bulletEnabled val="1"/>
        </dgm:presLayoutVars>
      </dgm:prSet>
      <dgm:spPr/>
    </dgm:pt>
    <dgm:pt modelId="{64D6B4A8-6DAE-7C4F-82B8-34EC1578BDEB}" type="pres">
      <dgm:prSet presAssocID="{E1154557-80C0-D242-9F38-2AE22E6B7511}" presName="connector1" presStyleLbl="sibTrans2D1" presStyleIdx="0" presStyleCnt="3"/>
      <dgm:spPr/>
    </dgm:pt>
    <dgm:pt modelId="{7BF98CC3-BBCC-4240-989B-3CCA849F73EF}" type="pres">
      <dgm:prSet presAssocID="{A795D308-22A9-A146-9196-142AFCE44F43}" presName="connector2" presStyleLbl="sibTrans2D1" presStyleIdx="1" presStyleCnt="3"/>
      <dgm:spPr/>
    </dgm:pt>
    <dgm:pt modelId="{FEA64E1C-E48C-5A40-A1FB-B14A94E05F3E}" type="pres">
      <dgm:prSet presAssocID="{8D702279-B072-BE41-8B74-E88DB5DFA9BD}" presName="connector3" presStyleLbl="sibTrans2D1" presStyleIdx="2" presStyleCnt="3"/>
      <dgm:spPr/>
    </dgm:pt>
  </dgm:ptLst>
  <dgm:cxnLst>
    <dgm:cxn modelId="{4F309A07-4F60-2A47-977C-E78E44077623}" type="presOf" srcId="{53B4BE51-48B6-9843-9F9C-B235F95E2542}" destId="{4463CEEF-3FFD-2442-8720-91C26F81DA31}" srcOrd="0" destOrd="1" presId="urn:microsoft.com/office/officeart/2005/8/layout/gear1"/>
    <dgm:cxn modelId="{D0D18B12-F425-E946-8A22-910F484681BB}" type="presOf" srcId="{5C1D9BF3-4558-C441-8CDB-F5F25B657909}" destId="{1256C406-6AA7-694B-A9CC-2C0E2709362F}" srcOrd="0" destOrd="0" presId="urn:microsoft.com/office/officeart/2005/8/layout/gear1"/>
    <dgm:cxn modelId="{B4E6EA16-6E2A-F642-8B1E-F28566093231}" type="presOf" srcId="{D037808B-2E47-824B-B2E4-91155269E95D}" destId="{97323462-AD88-094D-BDF2-9B255EA36A9E}" srcOrd="1" destOrd="0" presId="urn:microsoft.com/office/officeart/2005/8/layout/gear1"/>
    <dgm:cxn modelId="{33E7C71C-B6EF-7241-B5F9-5CFF01F112A1}" type="presOf" srcId="{5C1D9BF3-4558-C441-8CDB-F5F25B657909}" destId="{94050C01-7B6B-FD46-9980-ED2F5C8CE5C2}" srcOrd="2" destOrd="0" presId="urn:microsoft.com/office/officeart/2005/8/layout/gear1"/>
    <dgm:cxn modelId="{FB2A3C33-0D71-9C4D-BC1C-42096B83FC77}" srcId="{07C43C6C-5135-BC4B-BD1E-02F38DA0ECBD}" destId="{9D5834D3-DCBE-FE4A-9F3C-70C1F66B4852}" srcOrd="0" destOrd="0" parTransId="{BCAE287E-ED9A-3E48-8722-8F6B9573D100}" sibTransId="{E1154557-80C0-D242-9F38-2AE22E6B7511}"/>
    <dgm:cxn modelId="{28666342-540D-4049-AF73-93598A0D2B61}" type="presOf" srcId="{9D5834D3-DCBE-FE4A-9F3C-70C1F66B4852}" destId="{BFC858B6-67B8-4E46-B619-75745BF3BBE2}" srcOrd="2" destOrd="0" presId="urn:microsoft.com/office/officeart/2005/8/layout/gear1"/>
    <dgm:cxn modelId="{78753C43-3836-D64D-AA89-2706B6FA58AB}" type="presOf" srcId="{A6C7C9D5-FB05-D844-9064-5C35550BACBB}" destId="{F2F70D71-1549-DA4C-AE52-1D67B5E60328}" srcOrd="0" destOrd="1" presId="urn:microsoft.com/office/officeart/2005/8/layout/gear1"/>
    <dgm:cxn modelId="{47A38C4B-8B27-124D-855A-3320B35AEFC4}" type="presOf" srcId="{D037808B-2E47-824B-B2E4-91155269E95D}" destId="{DD5B0E98-1C02-1540-888E-97BCC9AA2CD1}" srcOrd="2" destOrd="0" presId="urn:microsoft.com/office/officeart/2005/8/layout/gear1"/>
    <dgm:cxn modelId="{367D154E-C9A2-5144-A466-A2D321D4DF37}" type="presOf" srcId="{B3B5F46C-A648-504C-8AAC-30ED2BAFD987}" destId="{1B993F7D-C4FD-3F4A-B699-E7B45E6393E2}" srcOrd="0" destOrd="1" presId="urn:microsoft.com/office/officeart/2005/8/layout/gear1"/>
    <dgm:cxn modelId="{5E123A51-BF16-9242-8C51-E4F1458FADFD}" type="presOf" srcId="{5C1D9BF3-4558-C441-8CDB-F5F25B657909}" destId="{E9DF701F-09A1-2442-A083-139F4971AD2F}" srcOrd="1" destOrd="0" presId="urn:microsoft.com/office/officeart/2005/8/layout/gear1"/>
    <dgm:cxn modelId="{5DC3875F-DED9-E94A-918B-C932452DB4CE}" type="presOf" srcId="{E0056E4B-8ACB-724F-BDAD-85D5C5F064AF}" destId="{4463CEEF-3FFD-2442-8720-91C26F81DA31}" srcOrd="0" destOrd="0" presId="urn:microsoft.com/office/officeart/2005/8/layout/gear1"/>
    <dgm:cxn modelId="{5C00AB6E-CC84-D64D-B830-0443C2CA0BDE}" type="presOf" srcId="{A795D308-22A9-A146-9196-142AFCE44F43}" destId="{7BF98CC3-BBCC-4240-989B-3CCA849F73EF}" srcOrd="0" destOrd="0" presId="urn:microsoft.com/office/officeart/2005/8/layout/gear1"/>
    <dgm:cxn modelId="{528BBA78-C629-A844-80CB-C14428F4095D}" srcId="{9D5834D3-DCBE-FE4A-9F3C-70C1F66B4852}" destId="{E0056E4B-8ACB-724F-BDAD-85D5C5F064AF}" srcOrd="0" destOrd="0" parTransId="{527175C8-8AF8-CC45-9FF1-D63223F04F2D}" sibTransId="{9B5DB3C3-3766-4348-8E63-CFF204EF4554}"/>
    <dgm:cxn modelId="{17A9DB82-D70C-3841-8231-65D0E616C61E}" srcId="{D037808B-2E47-824B-B2E4-91155269E95D}" destId="{366B1A80-632E-6A4A-8CBC-D3180F595C47}" srcOrd="2" destOrd="0" parTransId="{CCE81864-4AAB-EA48-8856-55FE2ECBA027}" sibTransId="{C6964089-4F46-1D4A-A97A-E1789F64C6C0}"/>
    <dgm:cxn modelId="{BA1A178B-6B5D-DF41-9526-BE3200DB3305}" srcId="{07C43C6C-5135-BC4B-BD1E-02F38DA0ECBD}" destId="{5C1D9BF3-4558-C441-8CDB-F5F25B657909}" srcOrd="1" destOrd="0" parTransId="{881D90E0-E7C8-CC43-93B2-383911E0D2EB}" sibTransId="{A795D308-22A9-A146-9196-142AFCE44F43}"/>
    <dgm:cxn modelId="{18D9A791-6FFE-7F4A-8CFE-0FD70E0CF150}" srcId="{5C1D9BF3-4558-C441-8CDB-F5F25B657909}" destId="{B3B5F46C-A648-504C-8AAC-30ED2BAFD987}" srcOrd="1" destOrd="0" parTransId="{5869E246-DEFC-A04C-9534-AD6BA0C6DD45}" sibTransId="{530DE0AB-2728-3C40-97FB-74BBF7BD6E3A}"/>
    <dgm:cxn modelId="{5739C3A5-2A9F-C041-9AB9-DEF490963754}" type="presOf" srcId="{D037808B-2E47-824B-B2E4-91155269E95D}" destId="{5FBD5706-7166-4D46-81FE-90C898869241}" srcOrd="3" destOrd="0" presId="urn:microsoft.com/office/officeart/2005/8/layout/gear1"/>
    <dgm:cxn modelId="{A3279BB0-CAE3-3140-86A8-3FF7D963165E}" srcId="{D037808B-2E47-824B-B2E4-91155269E95D}" destId="{A6C7C9D5-FB05-D844-9064-5C35550BACBB}" srcOrd="1" destOrd="0" parTransId="{BA71D0E4-94A7-5C44-8402-856A315B5CAC}" sibTransId="{7A3A7230-6DEC-364C-804E-09925F759DFC}"/>
    <dgm:cxn modelId="{A777EBBD-66CE-7E4C-871A-30D56CA8C1F9}" srcId="{5C1D9BF3-4558-C441-8CDB-F5F25B657909}" destId="{09AF4F76-A191-3741-8104-35A15AC3511C}" srcOrd="2" destOrd="0" parTransId="{51F2639B-CB35-4646-A10A-8D1CA9C95B68}" sibTransId="{5FAC6C8D-BF75-E04F-89A2-D19A3B97247C}"/>
    <dgm:cxn modelId="{60BC14C1-6521-8941-8CA1-FCD2FB329A35}" type="presOf" srcId="{D037808B-2E47-824B-B2E4-91155269E95D}" destId="{F7C1E3D9-D3A5-F44F-A8AF-AF676044A6A0}" srcOrd="0" destOrd="0" presId="urn:microsoft.com/office/officeart/2005/8/layout/gear1"/>
    <dgm:cxn modelId="{82858EC2-F01F-5541-9E75-A0765CD6C9A0}" type="presOf" srcId="{8D702279-B072-BE41-8B74-E88DB5DFA9BD}" destId="{FEA64E1C-E48C-5A40-A1FB-B14A94E05F3E}" srcOrd="0" destOrd="0" presId="urn:microsoft.com/office/officeart/2005/8/layout/gear1"/>
    <dgm:cxn modelId="{EC0799C8-0EDF-314A-911D-AD885A4B8C95}" srcId="{9D5834D3-DCBE-FE4A-9F3C-70C1F66B4852}" destId="{53B4BE51-48B6-9843-9F9C-B235F95E2542}" srcOrd="1" destOrd="0" parTransId="{55D16910-2739-2E41-9255-053D324BB326}" sibTransId="{73E05C95-028B-7241-A19E-244D17A962E8}"/>
    <dgm:cxn modelId="{97736BCC-4F91-914F-85C5-9D0AE687FABE}" type="presOf" srcId="{E3A9F1EC-0DE4-4444-A45C-356F91B84DCB}" destId="{F2F70D71-1549-DA4C-AE52-1D67B5E60328}" srcOrd="0" destOrd="0" presId="urn:microsoft.com/office/officeart/2005/8/layout/gear1"/>
    <dgm:cxn modelId="{703AE9CC-B44A-EB4E-BAAE-A004D8A373E3}" type="presOf" srcId="{366B1A80-632E-6A4A-8CBC-D3180F595C47}" destId="{F2F70D71-1549-DA4C-AE52-1D67B5E60328}" srcOrd="0" destOrd="2" presId="urn:microsoft.com/office/officeart/2005/8/layout/gear1"/>
    <dgm:cxn modelId="{956A9FDE-4C36-5441-913C-2944680EE34A}" srcId="{07C43C6C-5135-BC4B-BD1E-02F38DA0ECBD}" destId="{D037808B-2E47-824B-B2E4-91155269E95D}" srcOrd="2" destOrd="0" parTransId="{ED8788D8-BEA6-C54B-993B-DA641453DD4E}" sibTransId="{8D702279-B072-BE41-8B74-E88DB5DFA9BD}"/>
    <dgm:cxn modelId="{E37F4BDF-32A2-8E4D-AD55-8CF5B78E3E9E}" type="presOf" srcId="{E1154557-80C0-D242-9F38-2AE22E6B7511}" destId="{64D6B4A8-6DAE-7C4F-82B8-34EC1578BDEB}" srcOrd="0" destOrd="0" presId="urn:microsoft.com/office/officeart/2005/8/layout/gear1"/>
    <dgm:cxn modelId="{3CD492DF-2863-FA4B-92D6-9251E4833D50}" type="presOf" srcId="{09AF4F76-A191-3741-8104-35A15AC3511C}" destId="{1B993F7D-C4FD-3F4A-B699-E7B45E6393E2}" srcOrd="0" destOrd="2" presId="urn:microsoft.com/office/officeart/2005/8/layout/gear1"/>
    <dgm:cxn modelId="{3ECE35E5-E077-CA4E-9DA8-143BA6040B67}" type="presOf" srcId="{07C43C6C-5135-BC4B-BD1E-02F38DA0ECBD}" destId="{AA2D7C07-E3AF-F44B-BDAC-C0B0A6124799}" srcOrd="0" destOrd="0" presId="urn:microsoft.com/office/officeart/2005/8/layout/gear1"/>
    <dgm:cxn modelId="{868B75ED-BB05-084F-B135-369EB7BCA925}" type="presOf" srcId="{9D5834D3-DCBE-FE4A-9F3C-70C1F66B4852}" destId="{8CC346FA-4A14-A84C-9969-637AEC388AE2}" srcOrd="0" destOrd="0" presId="urn:microsoft.com/office/officeart/2005/8/layout/gear1"/>
    <dgm:cxn modelId="{20BA4BF6-514D-794F-8331-E4FB9660C586}" srcId="{D037808B-2E47-824B-B2E4-91155269E95D}" destId="{E3A9F1EC-0DE4-4444-A45C-356F91B84DCB}" srcOrd="0" destOrd="0" parTransId="{BD950AF3-A809-7143-9311-79DEFED2FA80}" sibTransId="{4FC2C2DB-B394-6143-9616-8DF215A5B6BF}"/>
    <dgm:cxn modelId="{28408BF6-A79C-4143-A63D-6D814BBF52DB}" srcId="{5C1D9BF3-4558-C441-8CDB-F5F25B657909}" destId="{CCFA7035-6F6F-3D4B-8B35-A16AD6A921E7}" srcOrd="0" destOrd="0" parTransId="{AB3F1680-3360-BE4D-A584-4042D38A7BA2}" sibTransId="{79FCB476-72D0-A149-A9EB-DF7EAC0E0FF0}"/>
    <dgm:cxn modelId="{7A8248FD-BAB2-2345-95C2-6E49607D029B}" type="presOf" srcId="{CCFA7035-6F6F-3D4B-8B35-A16AD6A921E7}" destId="{1B993F7D-C4FD-3F4A-B699-E7B45E6393E2}" srcOrd="0" destOrd="0" presId="urn:microsoft.com/office/officeart/2005/8/layout/gear1"/>
    <dgm:cxn modelId="{0074AEFE-F3EE-0D4B-97CA-450BCADFBCB6}" type="presOf" srcId="{9D5834D3-DCBE-FE4A-9F3C-70C1F66B4852}" destId="{6F1BA774-F9DF-BB46-90ED-1E58C5E3BBEC}" srcOrd="1" destOrd="0" presId="urn:microsoft.com/office/officeart/2005/8/layout/gear1"/>
    <dgm:cxn modelId="{D04DCA91-A2A7-4F40-9FFC-6155B5C3945F}" type="presParOf" srcId="{AA2D7C07-E3AF-F44B-BDAC-C0B0A6124799}" destId="{8CC346FA-4A14-A84C-9969-637AEC388AE2}" srcOrd="0" destOrd="0" presId="urn:microsoft.com/office/officeart/2005/8/layout/gear1"/>
    <dgm:cxn modelId="{9D8FCAEE-51E8-8F46-9BEC-44968B145F21}" type="presParOf" srcId="{AA2D7C07-E3AF-F44B-BDAC-C0B0A6124799}" destId="{6F1BA774-F9DF-BB46-90ED-1E58C5E3BBEC}" srcOrd="1" destOrd="0" presId="urn:microsoft.com/office/officeart/2005/8/layout/gear1"/>
    <dgm:cxn modelId="{838704C0-235B-424A-84EE-8435F60C63C9}" type="presParOf" srcId="{AA2D7C07-E3AF-F44B-BDAC-C0B0A6124799}" destId="{BFC858B6-67B8-4E46-B619-75745BF3BBE2}" srcOrd="2" destOrd="0" presId="urn:microsoft.com/office/officeart/2005/8/layout/gear1"/>
    <dgm:cxn modelId="{D267E66A-1371-294D-B572-6EEF5201FE65}" type="presParOf" srcId="{AA2D7C07-E3AF-F44B-BDAC-C0B0A6124799}" destId="{4463CEEF-3FFD-2442-8720-91C26F81DA31}" srcOrd="3" destOrd="0" presId="urn:microsoft.com/office/officeart/2005/8/layout/gear1"/>
    <dgm:cxn modelId="{1B5B3604-5D58-6443-B036-AEB987877649}" type="presParOf" srcId="{AA2D7C07-E3AF-F44B-BDAC-C0B0A6124799}" destId="{1256C406-6AA7-694B-A9CC-2C0E2709362F}" srcOrd="4" destOrd="0" presId="urn:microsoft.com/office/officeart/2005/8/layout/gear1"/>
    <dgm:cxn modelId="{15E9B7F8-55D2-0343-B160-31C2A219DAA6}" type="presParOf" srcId="{AA2D7C07-E3AF-F44B-BDAC-C0B0A6124799}" destId="{E9DF701F-09A1-2442-A083-139F4971AD2F}" srcOrd="5" destOrd="0" presId="urn:microsoft.com/office/officeart/2005/8/layout/gear1"/>
    <dgm:cxn modelId="{09936EEB-A38E-7D43-8FCE-4DAE33EF1AD0}" type="presParOf" srcId="{AA2D7C07-E3AF-F44B-BDAC-C0B0A6124799}" destId="{94050C01-7B6B-FD46-9980-ED2F5C8CE5C2}" srcOrd="6" destOrd="0" presId="urn:microsoft.com/office/officeart/2005/8/layout/gear1"/>
    <dgm:cxn modelId="{C3B8F9FC-FB21-BE43-A66F-09CC9D70A9C0}" type="presParOf" srcId="{AA2D7C07-E3AF-F44B-BDAC-C0B0A6124799}" destId="{1B993F7D-C4FD-3F4A-B699-E7B45E6393E2}" srcOrd="7" destOrd="0" presId="urn:microsoft.com/office/officeart/2005/8/layout/gear1"/>
    <dgm:cxn modelId="{72E77A8E-30A8-4F45-9D8B-E762643C36C6}" type="presParOf" srcId="{AA2D7C07-E3AF-F44B-BDAC-C0B0A6124799}" destId="{F7C1E3D9-D3A5-F44F-A8AF-AF676044A6A0}" srcOrd="8" destOrd="0" presId="urn:microsoft.com/office/officeart/2005/8/layout/gear1"/>
    <dgm:cxn modelId="{43E51CD2-8C57-3A4C-AA05-0F41C09F3D7A}" type="presParOf" srcId="{AA2D7C07-E3AF-F44B-BDAC-C0B0A6124799}" destId="{97323462-AD88-094D-BDF2-9B255EA36A9E}" srcOrd="9" destOrd="0" presId="urn:microsoft.com/office/officeart/2005/8/layout/gear1"/>
    <dgm:cxn modelId="{030BF47A-6C03-404B-BC77-076EC764EAE2}" type="presParOf" srcId="{AA2D7C07-E3AF-F44B-BDAC-C0B0A6124799}" destId="{DD5B0E98-1C02-1540-888E-97BCC9AA2CD1}" srcOrd="10" destOrd="0" presId="urn:microsoft.com/office/officeart/2005/8/layout/gear1"/>
    <dgm:cxn modelId="{8FCEC252-5FE4-D246-B6E3-CA57CB704C72}" type="presParOf" srcId="{AA2D7C07-E3AF-F44B-BDAC-C0B0A6124799}" destId="{5FBD5706-7166-4D46-81FE-90C898869241}" srcOrd="11" destOrd="0" presId="urn:microsoft.com/office/officeart/2005/8/layout/gear1"/>
    <dgm:cxn modelId="{29725EE9-F892-5A42-BECC-BD61085A5586}" type="presParOf" srcId="{AA2D7C07-E3AF-F44B-BDAC-C0B0A6124799}" destId="{F2F70D71-1549-DA4C-AE52-1D67B5E60328}" srcOrd="12" destOrd="0" presId="urn:microsoft.com/office/officeart/2005/8/layout/gear1"/>
    <dgm:cxn modelId="{11AB5EB7-B478-CA43-98B7-B0B016BA3A50}" type="presParOf" srcId="{AA2D7C07-E3AF-F44B-BDAC-C0B0A6124799}" destId="{64D6B4A8-6DAE-7C4F-82B8-34EC1578BDEB}" srcOrd="13" destOrd="0" presId="urn:microsoft.com/office/officeart/2005/8/layout/gear1"/>
    <dgm:cxn modelId="{4CB19FF0-42E1-DA4F-B977-AE11F8A22A5A}" type="presParOf" srcId="{AA2D7C07-E3AF-F44B-BDAC-C0B0A6124799}" destId="{7BF98CC3-BBCC-4240-989B-3CCA849F73EF}" srcOrd="14" destOrd="0" presId="urn:microsoft.com/office/officeart/2005/8/layout/gear1"/>
    <dgm:cxn modelId="{29D62AAC-D80D-A748-A23D-C2186F267364}" type="presParOf" srcId="{AA2D7C07-E3AF-F44B-BDAC-C0B0A6124799}" destId="{FEA64E1C-E48C-5A40-A1FB-B14A94E05F3E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D2CFAC-1F58-E94B-B35E-96DE27404A33}" type="doc">
      <dgm:prSet loTypeId="urn:microsoft.com/office/officeart/2009/3/layout/Phased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4690E3E-F57A-324C-9872-F4FCC29BD2D1}">
          <dgm:prSet phldrT="[Text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s-ES_tradnl" sz="2400" i="1" noProof="0" smtClean="0">
                      <a:latin typeface="Cambria Math" panose="02040503050406030204" pitchFamily="18" charset="0"/>
                    </a:rPr>
                    <m:t>𝑝</m:t>
                  </m:r>
                </m:oMath>
              </a14:m>
              <a:r>
                <a:rPr lang="es-ES_tradnl" sz="2400" noProof="0" dirty="0">
                  <a:latin typeface="Gill Sans Nova Light" panose="020B0302020104020203" pitchFamily="34" charset="0"/>
                </a:rPr>
                <a:t> predictores</a:t>
              </a:r>
            </a:p>
          </dgm:t>
        </dgm:pt>
      </mc:Choice>
      <mc:Fallback xmlns="">
        <dgm:pt modelId="{54690E3E-F57A-324C-9872-F4FCC29BD2D1}">
          <dgm:prSet phldrT="[Text]" custT="1"/>
          <dgm:spPr/>
          <dgm:t>
            <a:bodyPr/>
            <a:lstStyle/>
            <a:p>
              <a:r>
                <a:rPr lang="es-ES_tradnl" sz="2400" i="0" noProof="0">
                  <a:latin typeface="Cambria Math" panose="02040503050406030204" pitchFamily="18" charset="0"/>
                </a:rPr>
                <a:t>𝑝</a:t>
              </a:r>
              <a:r>
                <a:rPr lang="es-ES_tradnl" sz="2400" noProof="0" dirty="0">
                  <a:latin typeface="Gill Sans Nova Light" panose="020B0302020104020203" pitchFamily="34" charset="0"/>
                </a:rPr>
                <a:t> predictores</a:t>
              </a:r>
            </a:p>
          </dgm:t>
        </dgm:pt>
      </mc:Fallback>
    </mc:AlternateContent>
    <dgm:pt modelId="{56B9F836-38A5-9440-84DD-C6ECF13A36E4}" type="parTrans" cxnId="{243480A3-5144-0247-A60A-F0B82C201A54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DDA5F281-527B-104A-AFE3-F81AEB030F18}" type="sibTrans" cxnId="{243480A3-5144-0247-A60A-F0B82C201A54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5A7D6241-B75D-E049-A732-6318C203353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s-ES_tradnl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sz="2000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_tradnl" sz="20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m:oMathPara>
              </a14:m>
              <a:endParaRPr lang="es-ES_tradnl" sz="2000" noProof="0" dirty="0">
                <a:latin typeface="Gill Sans Nova Light" panose="020B0302020104020203" pitchFamily="34" charset="0"/>
              </a:endParaRPr>
            </a:p>
          </dgm:t>
        </dgm:pt>
      </mc:Choice>
      <mc:Fallback xmlns="">
        <dgm:pt modelId="{5A7D6241-B75D-E049-A732-6318C2033535}">
          <dgm:prSet phldrT="[Text]" custT="1"/>
          <dgm:spPr/>
          <dgm:t>
            <a:bodyPr/>
            <a:lstStyle/>
            <a:p>
              <a:r>
                <a:rPr lang="es-ES_tradnl" sz="2000" b="0" i="0" noProof="0">
                  <a:latin typeface="Cambria Math" panose="02040503050406030204" pitchFamily="18" charset="0"/>
                </a:rPr>
                <a:t>𝑋_1</a:t>
              </a:r>
              <a:endParaRPr lang="es-ES_tradnl" sz="2000" noProof="0" dirty="0">
                <a:latin typeface="Gill Sans Nova Light" panose="020B0302020104020203" pitchFamily="34" charset="0"/>
              </a:endParaRPr>
            </a:p>
          </dgm:t>
        </dgm:pt>
      </mc:Fallback>
    </mc:AlternateContent>
    <dgm:pt modelId="{314CB5E1-5D0D-B74A-96E8-9FF375D7F762}" type="parTrans" cxnId="{7A5C88CE-8268-FD4C-82B2-925435FAE218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8480FD93-E9C3-294A-85F9-AF18EAAA4506}" type="sibTrans" cxnId="{7A5C88CE-8268-FD4C-82B2-925435FAE218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64BE6A3B-7342-8E4A-B6CA-CDFF6C384E3C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s-ES_tradnl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sz="2000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_tradnl" sz="20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m:oMathPara>
              </a14:m>
              <a:endParaRPr lang="es-ES_tradnl" sz="2000" noProof="0" dirty="0">
                <a:latin typeface="Gill Sans Nova Light" panose="020B0302020104020203" pitchFamily="34" charset="0"/>
              </a:endParaRPr>
            </a:p>
          </dgm:t>
        </dgm:pt>
      </mc:Choice>
      <mc:Fallback xmlns="">
        <dgm:pt modelId="{64BE6A3B-7342-8E4A-B6CA-CDFF6C384E3C}">
          <dgm:prSet phldrT="[Text]" custT="1"/>
          <dgm:spPr/>
          <dgm:t>
            <a:bodyPr/>
            <a:lstStyle/>
            <a:p>
              <a:r>
                <a:rPr lang="es-ES_tradnl" sz="2000" b="0" i="0" noProof="0">
                  <a:latin typeface="Cambria Math" panose="02040503050406030204" pitchFamily="18" charset="0"/>
                </a:rPr>
                <a:t>𝑋_2</a:t>
              </a:r>
              <a:endParaRPr lang="es-ES_tradnl" sz="2000" noProof="0" dirty="0">
                <a:latin typeface="Gill Sans Nova Light" panose="020B0302020104020203" pitchFamily="34" charset="0"/>
              </a:endParaRPr>
            </a:p>
          </dgm:t>
        </dgm:pt>
      </mc:Fallback>
    </mc:AlternateContent>
    <dgm:pt modelId="{E4BC6A1D-1E07-6E43-9E86-0336E226C564}" type="parTrans" cxnId="{D14BFB3A-80FB-C94A-88D9-6826A6AA88FB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57792EBE-9735-E243-8A52-EE005204781C}" type="sibTrans" cxnId="{D14BFB3A-80FB-C94A-88D9-6826A6AA88FB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3428B946-7654-D547-A6D6-507F61087615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s-ES_tradnl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sz="2000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_tradnl" sz="2000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m:oMathPara>
              </a14:m>
              <a:endParaRPr lang="es-ES_tradnl" sz="2000" noProof="0" dirty="0">
                <a:latin typeface="Gill Sans Nova Light" panose="020B0302020104020203" pitchFamily="34" charset="0"/>
              </a:endParaRPr>
            </a:p>
          </dgm:t>
        </dgm:pt>
      </mc:Choice>
      <mc:Fallback xmlns="">
        <dgm:pt modelId="{3428B946-7654-D547-A6D6-507F61087615}">
          <dgm:prSet phldrT="[Text]" custT="1"/>
          <dgm:spPr/>
          <dgm:t>
            <a:bodyPr/>
            <a:lstStyle/>
            <a:p>
              <a:r>
                <a:rPr lang="es-ES_tradnl" sz="2000" b="0" i="0" noProof="0">
                  <a:latin typeface="Cambria Math" panose="02040503050406030204" pitchFamily="18" charset="0"/>
                </a:rPr>
                <a:t>𝑋_3</a:t>
              </a:r>
              <a:endParaRPr lang="es-ES_tradnl" sz="2000" noProof="0" dirty="0">
                <a:latin typeface="Gill Sans Nova Light" panose="020B0302020104020203" pitchFamily="34" charset="0"/>
              </a:endParaRPr>
            </a:p>
          </dgm:t>
        </dgm:pt>
      </mc:Fallback>
    </mc:AlternateContent>
    <dgm:pt modelId="{69628DF0-16A4-C342-973E-4C26526F70F8}" type="parTrans" cxnId="{99065F63-6967-D044-814A-50A65538B6D0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1FCB52DF-01D8-994E-BCA9-15360B283292}" type="sibTrans" cxnId="{99065F63-6967-D044-814A-50A65538B6D0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4D364512-9B3F-D940-BD62-6E44B01C9834}">
          <dgm:prSet phldrT="[Text]" custT="1"/>
          <dgm:spPr/>
          <dgm:t>
            <a:bodyPr/>
            <a:lstStyle/>
            <a:p>
              <a14:m>
                <m:oMath xmlns:m="http://schemas.openxmlformats.org/officeDocument/2006/math">
                  <m:r>
                    <a:rPr lang="es-ES_tradnl" sz="2400" i="1" noProof="0" smtClean="0">
                      <a:latin typeface="Cambria Math" panose="02040503050406030204" pitchFamily="18" charset="0"/>
                    </a:rPr>
                    <m:t>𝑀</m:t>
                  </m:r>
                </m:oMath>
              </a14:m>
              <a:r>
                <a:rPr lang="es-ES_tradnl" sz="2400" noProof="0" dirty="0">
                  <a:latin typeface="Gill Sans Nova Light" panose="020B0302020104020203" pitchFamily="34" charset="0"/>
                </a:rPr>
                <a:t> componentes</a:t>
              </a:r>
            </a:p>
          </dgm:t>
        </dgm:pt>
      </mc:Choice>
      <mc:Fallback xmlns="">
        <dgm:pt modelId="{4D364512-9B3F-D940-BD62-6E44B01C9834}">
          <dgm:prSet phldrT="[Text]" custT="1"/>
          <dgm:spPr/>
          <dgm:t>
            <a:bodyPr/>
            <a:lstStyle/>
            <a:p>
              <a:r>
                <a:rPr lang="es-ES_tradnl" sz="2400" i="0" noProof="0">
                  <a:latin typeface="Cambria Math" panose="02040503050406030204" pitchFamily="18" charset="0"/>
                </a:rPr>
                <a:t>𝑀</a:t>
              </a:r>
              <a:r>
                <a:rPr lang="es-ES_tradnl" sz="2400" noProof="0" dirty="0">
                  <a:latin typeface="Gill Sans Nova Light" panose="020B0302020104020203" pitchFamily="34" charset="0"/>
                </a:rPr>
                <a:t> componentes</a:t>
              </a:r>
            </a:p>
          </dgm:t>
        </dgm:pt>
      </mc:Fallback>
    </mc:AlternateContent>
    <dgm:pt modelId="{3E3364BE-A490-1D47-9083-8EDE0257B576}" type="parTrans" cxnId="{9B462E52-8367-9D48-9737-02089A28DCB3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D85C68BC-E63E-DD49-91A0-54EE702CC904}" type="sibTrans" cxnId="{9B462E52-8367-9D48-9737-02089A28DCB3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2756DF1E-8439-FC46-8A50-53F697142D69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s-ES_tradnl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sz="2400" i="1" noProof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s-ES_tradnl" sz="2400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m:oMathPara>
              </a14:m>
              <a:endParaRPr lang="es-ES_tradnl" sz="2400" noProof="0" dirty="0">
                <a:latin typeface="Gill Sans Nova Light" panose="020B0302020104020203" pitchFamily="34" charset="0"/>
              </a:endParaRPr>
            </a:p>
          </dgm:t>
        </dgm:pt>
      </mc:Choice>
      <mc:Fallback xmlns="">
        <dgm:pt modelId="{2756DF1E-8439-FC46-8A50-53F697142D69}">
          <dgm:prSet phldrT="[Text]" custT="1"/>
          <dgm:spPr/>
          <dgm:t>
            <a:bodyPr/>
            <a:lstStyle/>
            <a:p>
              <a:r>
                <a:rPr lang="es-ES_tradnl" sz="2400" i="0" noProof="0">
                  <a:latin typeface="Cambria Math" panose="02040503050406030204" pitchFamily="18" charset="0"/>
                </a:rPr>
                <a:t>𝑍</a:t>
              </a:r>
              <a:r>
                <a:rPr lang="es-ES_tradnl" sz="2400" b="0" i="0" noProof="0">
                  <a:latin typeface="Cambria Math" panose="02040503050406030204" pitchFamily="18" charset="0"/>
                </a:rPr>
                <a:t>_1</a:t>
              </a:r>
              <a:endParaRPr lang="es-ES_tradnl" sz="2400" noProof="0" dirty="0">
                <a:latin typeface="Gill Sans Nova Light" panose="020B0302020104020203" pitchFamily="34" charset="0"/>
              </a:endParaRPr>
            </a:p>
          </dgm:t>
        </dgm:pt>
      </mc:Fallback>
    </mc:AlternateContent>
    <dgm:pt modelId="{CEF1D9B5-1F53-D542-9C75-D4B612E7A46D}" type="parTrans" cxnId="{B4CC6435-1AF6-0141-9F22-36919344010F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2783E27D-11CD-BA4F-8E97-3AAC375BB2C9}" type="sibTrans" cxnId="{B4CC6435-1AF6-0141-9F22-36919344010F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CE22A74C-5A99-3745-9716-34DF55A873B7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s-ES_tradnl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sz="2400" i="1" noProof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s-ES_tradnl" sz="2400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m:oMathPara>
              </a14:m>
              <a:endParaRPr lang="es-ES_tradnl" sz="2400" noProof="0" dirty="0">
                <a:latin typeface="Gill Sans Nova Light" panose="020B0302020104020203" pitchFamily="34" charset="0"/>
              </a:endParaRPr>
            </a:p>
          </dgm:t>
        </dgm:pt>
      </mc:Choice>
      <mc:Fallback xmlns="">
        <dgm:pt modelId="{CE22A74C-5A99-3745-9716-34DF55A873B7}">
          <dgm:prSet phldrT="[Text]" custT="1"/>
          <dgm:spPr/>
          <dgm:t>
            <a:bodyPr/>
            <a:lstStyle/>
            <a:p>
              <a:r>
                <a:rPr lang="es-ES_tradnl" sz="2400" i="0" noProof="0">
                  <a:latin typeface="Cambria Math" panose="02040503050406030204" pitchFamily="18" charset="0"/>
                </a:rPr>
                <a:t>𝑍</a:t>
              </a:r>
              <a:r>
                <a:rPr lang="es-ES_tradnl" sz="2400" b="0" i="0" noProof="0">
                  <a:latin typeface="Cambria Math" panose="02040503050406030204" pitchFamily="18" charset="0"/>
                </a:rPr>
                <a:t>_𝑚</a:t>
              </a:r>
              <a:endParaRPr lang="es-ES_tradnl" sz="2400" noProof="0" dirty="0">
                <a:latin typeface="Gill Sans Nova Light" panose="020B0302020104020203" pitchFamily="34" charset="0"/>
              </a:endParaRPr>
            </a:p>
          </dgm:t>
        </dgm:pt>
      </mc:Fallback>
    </mc:AlternateContent>
    <dgm:pt modelId="{25FEAEB3-F15E-F945-8045-C8A9D3E8870F}" type="parTrans" cxnId="{6F420D83-36DB-1A43-AFE8-9491AF641966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30991D75-A16B-4A4F-9388-1EE488426E48}" type="sibTrans" cxnId="{6F420D83-36DB-1A43-AFE8-9491AF641966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456D2C5C-B1C3-C04A-940F-717C0F34C6F8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s-ES_tradnl" sz="20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sz="2000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_tradnl" sz="2000" b="0" i="1" noProof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m:oMathPara>
              </a14:m>
              <a:endParaRPr lang="es-ES_tradnl" sz="2000" noProof="0" dirty="0">
                <a:latin typeface="Gill Sans Nova Light" panose="020B0302020104020203" pitchFamily="34" charset="0"/>
              </a:endParaRPr>
            </a:p>
          </dgm:t>
        </dgm:pt>
      </mc:Choice>
      <mc:Fallback xmlns="">
        <dgm:pt modelId="{456D2C5C-B1C3-C04A-940F-717C0F34C6F8}">
          <dgm:prSet phldrT="[Text]" custT="1"/>
          <dgm:spPr/>
          <dgm:t>
            <a:bodyPr/>
            <a:lstStyle/>
            <a:p>
              <a:r>
                <a:rPr lang="es-ES_tradnl" sz="2000" b="0" i="0" noProof="0">
                  <a:latin typeface="Cambria Math" panose="02040503050406030204" pitchFamily="18" charset="0"/>
                </a:rPr>
                <a:t>𝑋_𝑝</a:t>
              </a:r>
              <a:endParaRPr lang="es-ES_tradnl" sz="2000" noProof="0" dirty="0">
                <a:latin typeface="Gill Sans Nova Light" panose="020B0302020104020203" pitchFamily="34" charset="0"/>
              </a:endParaRPr>
            </a:p>
          </dgm:t>
        </dgm:pt>
      </mc:Fallback>
    </mc:AlternateContent>
    <dgm:pt modelId="{8305876A-7849-6441-8181-56274CFB849F}" type="parTrans" cxnId="{FA3A7D3F-EB1D-0740-9747-17245821CC4E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6DB7C64C-C3BD-D04A-BF07-891E1061C936}" type="sibTrans" cxnId="{FA3A7D3F-EB1D-0740-9747-17245821CC4E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9A6DBDAD-688A-3344-94BB-8A2754867730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s-ES_tradnl" sz="24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sz="2400" i="1" noProof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s-ES_tradnl" sz="2400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m:oMathPara>
              </a14:m>
              <a:endParaRPr lang="es-ES_tradnl" sz="2400" noProof="0" dirty="0">
                <a:latin typeface="Gill Sans Nova Light" panose="020B0302020104020203" pitchFamily="34" charset="0"/>
              </a:endParaRPr>
            </a:p>
          </dgm:t>
        </dgm:pt>
      </mc:Choice>
      <mc:Fallback xmlns="">
        <dgm:pt modelId="{9A6DBDAD-688A-3344-94BB-8A2754867730}">
          <dgm:prSet phldrT="[Text]" custT="1"/>
          <dgm:spPr/>
          <dgm:t>
            <a:bodyPr/>
            <a:lstStyle/>
            <a:p>
              <a:r>
                <a:rPr lang="es-ES_tradnl" sz="2400" i="0" noProof="0">
                  <a:latin typeface="Cambria Math" panose="02040503050406030204" pitchFamily="18" charset="0"/>
                </a:rPr>
                <a:t>𝑍</a:t>
              </a:r>
              <a:r>
                <a:rPr lang="es-ES_tradnl" sz="2400" b="0" i="0" noProof="0">
                  <a:latin typeface="Cambria Math" panose="02040503050406030204" pitchFamily="18" charset="0"/>
                </a:rPr>
                <a:t>_2</a:t>
              </a:r>
              <a:endParaRPr lang="es-ES_tradnl" sz="2400" noProof="0" dirty="0">
                <a:latin typeface="Gill Sans Nova Light" panose="020B0302020104020203" pitchFamily="34" charset="0"/>
              </a:endParaRPr>
            </a:p>
          </dgm:t>
        </dgm:pt>
      </mc:Fallback>
    </mc:AlternateContent>
    <dgm:pt modelId="{223C2574-12DE-F14D-97D8-F2B3DFC212A3}" type="parTrans" cxnId="{59D30C4C-E357-CE42-B1CE-F8A754BF9584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6F2F21A2-8874-FD41-AC20-8E06A3D8C1C3}" type="sibTrans" cxnId="{59D30C4C-E357-CE42-B1CE-F8A754BF9584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266F2163-A2A2-234B-8452-7E526DAB655B}" type="pres">
      <dgm:prSet presAssocID="{CCD2CFAC-1F58-E94B-B35E-96DE27404A33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8C0327D6-0552-D14E-B060-D549C3C6BC5D}" type="pres">
      <dgm:prSet presAssocID="{CCD2CFAC-1F58-E94B-B35E-96DE27404A33}" presName="arc1" presStyleLbl="node1" presStyleIdx="0" presStyleCnt="2"/>
      <dgm:spPr/>
    </dgm:pt>
    <dgm:pt modelId="{76F5EBE9-16C5-584B-BA2B-1D7C5B9BBCAD}" type="pres">
      <dgm:prSet presAssocID="{CCD2CFAC-1F58-E94B-B35E-96DE27404A33}" presName="arc3" presStyleLbl="node1" presStyleIdx="1" presStyleCnt="2"/>
      <dgm:spPr/>
    </dgm:pt>
    <dgm:pt modelId="{50DC3623-C0A1-704F-A8DB-D22DE0434FA4}" type="pres">
      <dgm:prSet presAssocID="{CCD2CFAC-1F58-E94B-B35E-96DE27404A33}" presName="parentText2" presStyleLbl="revTx" presStyleIdx="0" presStyleCnt="2" custScaleX="132229">
        <dgm:presLayoutVars>
          <dgm:chMax val="4"/>
          <dgm:chPref val="3"/>
          <dgm:bulletEnabled val="1"/>
        </dgm:presLayoutVars>
      </dgm:prSet>
      <dgm:spPr/>
    </dgm:pt>
    <dgm:pt modelId="{9FA41DA9-C2E7-0349-8FA1-50CDDBD4CA68}" type="pres">
      <dgm:prSet presAssocID="{CCD2CFAC-1F58-E94B-B35E-96DE27404A33}" presName="middleComposite" presStyleCnt="0"/>
      <dgm:spPr/>
    </dgm:pt>
    <dgm:pt modelId="{050A17FC-F099-DF41-9337-847633B9F000}" type="pres">
      <dgm:prSet presAssocID="{2756DF1E-8439-FC46-8A50-53F697142D69}" presName="circ1" presStyleLbl="vennNode1" presStyleIdx="0" presStyleCnt="12"/>
      <dgm:spPr/>
    </dgm:pt>
    <dgm:pt modelId="{C4770848-9A96-FE4B-A2CA-105EF2AE879F}" type="pres">
      <dgm:prSet presAssocID="{2756DF1E-8439-FC46-8A50-53F697142D69}" presName="circ1Tx" presStyleLbl="revTx" presStyleIdx="0" presStyleCnt="2">
        <dgm:presLayoutVars>
          <dgm:chMax val="0"/>
          <dgm:chPref val="0"/>
        </dgm:presLayoutVars>
      </dgm:prSet>
      <dgm:spPr/>
    </dgm:pt>
    <dgm:pt modelId="{9E480096-C31A-1641-B1B1-44E864A568C5}" type="pres">
      <dgm:prSet presAssocID="{CE22A74C-5A99-3745-9716-34DF55A873B7}" presName="circ2" presStyleLbl="vennNode1" presStyleIdx="1" presStyleCnt="12"/>
      <dgm:spPr/>
    </dgm:pt>
    <dgm:pt modelId="{7AFA9E4E-6027-024D-8E66-5AC4D802B691}" type="pres">
      <dgm:prSet presAssocID="{CE22A74C-5A99-3745-9716-34DF55A873B7}" presName="circ2Tx" presStyleLbl="revTx" presStyleIdx="0" presStyleCnt="2">
        <dgm:presLayoutVars>
          <dgm:chMax val="0"/>
          <dgm:chPref val="0"/>
        </dgm:presLayoutVars>
      </dgm:prSet>
      <dgm:spPr/>
    </dgm:pt>
    <dgm:pt modelId="{3B306521-879A-0941-A751-B6AF049DCF0A}" type="pres">
      <dgm:prSet presAssocID="{9A6DBDAD-688A-3344-94BB-8A2754867730}" presName="circ3" presStyleLbl="vennNode1" presStyleIdx="2" presStyleCnt="12"/>
      <dgm:spPr/>
    </dgm:pt>
    <dgm:pt modelId="{43521E7D-BF16-8D43-8E0F-6FFC9D8F25B3}" type="pres">
      <dgm:prSet presAssocID="{9A6DBDAD-688A-3344-94BB-8A2754867730}" presName="circ3Tx" presStyleLbl="revTx" presStyleIdx="0" presStyleCnt="2">
        <dgm:presLayoutVars>
          <dgm:chMax val="0"/>
          <dgm:chPref val="0"/>
        </dgm:presLayoutVars>
      </dgm:prSet>
      <dgm:spPr/>
    </dgm:pt>
    <dgm:pt modelId="{E5284002-3344-FF48-B594-B715EEDF111A}" type="pres">
      <dgm:prSet presAssocID="{CCD2CFAC-1F58-E94B-B35E-96DE27404A33}" presName="leftComposite" presStyleCnt="0"/>
      <dgm:spPr/>
    </dgm:pt>
    <dgm:pt modelId="{1FD6D37D-763A-3441-9DBB-3B3309BFB6B6}" type="pres">
      <dgm:prSet presAssocID="{5A7D6241-B75D-E049-A732-6318C2033535}" presName="childText1_1" presStyleLbl="vennNode1" presStyleIdx="3" presStyleCnt="12">
        <dgm:presLayoutVars>
          <dgm:chMax val="0"/>
          <dgm:chPref val="0"/>
        </dgm:presLayoutVars>
      </dgm:prSet>
      <dgm:spPr/>
    </dgm:pt>
    <dgm:pt modelId="{14EDA56E-7070-F24B-B0FA-D1A5EA9BDDDE}" type="pres">
      <dgm:prSet presAssocID="{5A7D6241-B75D-E049-A732-6318C2033535}" presName="ellipse1" presStyleLbl="vennNode1" presStyleIdx="4" presStyleCnt="12"/>
      <dgm:spPr/>
    </dgm:pt>
    <dgm:pt modelId="{91A8E347-52A2-E14D-8085-B3F860C26BB8}" type="pres">
      <dgm:prSet presAssocID="{5A7D6241-B75D-E049-A732-6318C2033535}" presName="ellipse2" presStyleLbl="vennNode1" presStyleIdx="5" presStyleCnt="12"/>
      <dgm:spPr/>
    </dgm:pt>
    <dgm:pt modelId="{367E2EDF-BE7B-674E-9AD0-B6B28855B20A}" type="pres">
      <dgm:prSet presAssocID="{64BE6A3B-7342-8E4A-B6CA-CDFF6C384E3C}" presName="childText1_2" presStyleLbl="vennNode1" presStyleIdx="6" presStyleCnt="12">
        <dgm:presLayoutVars>
          <dgm:chMax val="0"/>
          <dgm:chPref val="0"/>
        </dgm:presLayoutVars>
      </dgm:prSet>
      <dgm:spPr/>
    </dgm:pt>
    <dgm:pt modelId="{3B404B32-98F8-584E-AA59-83EDCBB0CCB6}" type="pres">
      <dgm:prSet presAssocID="{64BE6A3B-7342-8E4A-B6CA-CDFF6C384E3C}" presName="ellipse3" presStyleLbl="vennNode1" presStyleIdx="7" presStyleCnt="12"/>
      <dgm:spPr/>
    </dgm:pt>
    <dgm:pt modelId="{89E2D3E9-04B8-8B4F-AF81-FBC6C703A380}" type="pres">
      <dgm:prSet presAssocID="{3428B946-7654-D547-A6D6-507F61087615}" presName="childText1_3" presStyleLbl="vennNode1" presStyleIdx="8" presStyleCnt="12">
        <dgm:presLayoutVars>
          <dgm:chMax val="0"/>
          <dgm:chPref val="0"/>
        </dgm:presLayoutVars>
      </dgm:prSet>
      <dgm:spPr/>
    </dgm:pt>
    <dgm:pt modelId="{F99D781A-8012-B547-9BAE-D0DC237FF493}" type="pres">
      <dgm:prSet presAssocID="{456D2C5C-B1C3-C04A-940F-717C0F34C6F8}" presName="childText1_4" presStyleLbl="vennNode1" presStyleIdx="9" presStyleCnt="12">
        <dgm:presLayoutVars>
          <dgm:chMax val="0"/>
          <dgm:chPref val="0"/>
        </dgm:presLayoutVars>
      </dgm:prSet>
      <dgm:spPr/>
    </dgm:pt>
    <dgm:pt modelId="{C8CAB78B-CAEA-044F-B615-1C0965582DFD}" type="pres">
      <dgm:prSet presAssocID="{456D2C5C-B1C3-C04A-940F-717C0F34C6F8}" presName="ellipse4" presStyleLbl="vennNode1" presStyleIdx="10" presStyleCnt="12"/>
      <dgm:spPr/>
    </dgm:pt>
    <dgm:pt modelId="{CB34822A-49B4-0D4D-B006-8F0F0E49E95C}" type="pres">
      <dgm:prSet presAssocID="{456D2C5C-B1C3-C04A-940F-717C0F34C6F8}" presName="ellipse5" presStyleLbl="vennNode1" presStyleIdx="11" presStyleCnt="12"/>
      <dgm:spPr/>
    </dgm:pt>
    <dgm:pt modelId="{4347F53C-6E88-9F40-9FC2-AFC7C0C5AA07}" type="pres">
      <dgm:prSet presAssocID="{CCD2CFAC-1F58-E94B-B35E-96DE27404A33}" presName="parentText1" presStyleLbl="revTx" presStyleIdx="1" presStyleCnt="2">
        <dgm:presLayoutVars>
          <dgm:chMax val="4"/>
          <dgm:chPref val="3"/>
          <dgm:bulletEnabled val="1"/>
        </dgm:presLayoutVars>
      </dgm:prSet>
      <dgm:spPr/>
    </dgm:pt>
  </dgm:ptLst>
  <dgm:cxnLst>
    <dgm:cxn modelId="{9BC44904-1064-C74F-AD26-EC0F504B00AE}" type="presOf" srcId="{2756DF1E-8439-FC46-8A50-53F697142D69}" destId="{050A17FC-F099-DF41-9337-847633B9F000}" srcOrd="0" destOrd="0" presId="urn:microsoft.com/office/officeart/2009/3/layout/PhasedProcess"/>
    <dgm:cxn modelId="{9C3DD011-F088-664B-B9FE-E0B14F0E8F3E}" type="presOf" srcId="{2756DF1E-8439-FC46-8A50-53F697142D69}" destId="{C4770848-9A96-FE4B-A2CA-105EF2AE879F}" srcOrd="1" destOrd="0" presId="urn:microsoft.com/office/officeart/2009/3/layout/PhasedProcess"/>
    <dgm:cxn modelId="{B4CC6435-1AF6-0141-9F22-36919344010F}" srcId="{4D364512-9B3F-D940-BD62-6E44B01C9834}" destId="{2756DF1E-8439-FC46-8A50-53F697142D69}" srcOrd="0" destOrd="0" parTransId="{CEF1D9B5-1F53-D542-9C75-D4B612E7A46D}" sibTransId="{2783E27D-11CD-BA4F-8E97-3AAC375BB2C9}"/>
    <dgm:cxn modelId="{D14BFB3A-80FB-C94A-88D9-6826A6AA88FB}" srcId="{54690E3E-F57A-324C-9872-F4FCC29BD2D1}" destId="{64BE6A3B-7342-8E4A-B6CA-CDFF6C384E3C}" srcOrd="1" destOrd="0" parTransId="{E4BC6A1D-1E07-6E43-9E86-0336E226C564}" sibTransId="{57792EBE-9735-E243-8A52-EE005204781C}"/>
    <dgm:cxn modelId="{FA3A7D3F-EB1D-0740-9747-17245821CC4E}" srcId="{54690E3E-F57A-324C-9872-F4FCC29BD2D1}" destId="{456D2C5C-B1C3-C04A-940F-717C0F34C6F8}" srcOrd="3" destOrd="0" parTransId="{8305876A-7849-6441-8181-56274CFB849F}" sibTransId="{6DB7C64C-C3BD-D04A-BF07-891E1061C936}"/>
    <dgm:cxn modelId="{3A8D2746-3D46-9741-95AF-C4AD0BF20328}" type="presOf" srcId="{64BE6A3B-7342-8E4A-B6CA-CDFF6C384E3C}" destId="{367E2EDF-BE7B-674E-9AD0-B6B28855B20A}" srcOrd="0" destOrd="0" presId="urn:microsoft.com/office/officeart/2009/3/layout/PhasedProcess"/>
    <dgm:cxn modelId="{59D30C4C-E357-CE42-B1CE-F8A754BF9584}" srcId="{4D364512-9B3F-D940-BD62-6E44B01C9834}" destId="{9A6DBDAD-688A-3344-94BB-8A2754867730}" srcOrd="2" destOrd="0" parTransId="{223C2574-12DE-F14D-97D8-F2B3DFC212A3}" sibTransId="{6F2F21A2-8874-FD41-AC20-8E06A3D8C1C3}"/>
    <dgm:cxn modelId="{9B462E52-8367-9D48-9737-02089A28DCB3}" srcId="{CCD2CFAC-1F58-E94B-B35E-96DE27404A33}" destId="{4D364512-9B3F-D940-BD62-6E44B01C9834}" srcOrd="1" destOrd="0" parTransId="{3E3364BE-A490-1D47-9083-8EDE0257B576}" sibTransId="{D85C68BC-E63E-DD49-91A0-54EE702CC904}"/>
    <dgm:cxn modelId="{89C6E355-4845-FF49-8820-A973DDA9EC4D}" type="presOf" srcId="{54690E3E-F57A-324C-9872-F4FCC29BD2D1}" destId="{4347F53C-6E88-9F40-9FC2-AFC7C0C5AA07}" srcOrd="0" destOrd="0" presId="urn:microsoft.com/office/officeart/2009/3/layout/PhasedProcess"/>
    <dgm:cxn modelId="{D085CB59-FFD3-9541-875D-E09EE45FCC6F}" type="presOf" srcId="{5A7D6241-B75D-E049-A732-6318C2033535}" destId="{1FD6D37D-763A-3441-9DBB-3B3309BFB6B6}" srcOrd="0" destOrd="0" presId="urn:microsoft.com/office/officeart/2009/3/layout/PhasedProcess"/>
    <dgm:cxn modelId="{99065F63-6967-D044-814A-50A65538B6D0}" srcId="{54690E3E-F57A-324C-9872-F4FCC29BD2D1}" destId="{3428B946-7654-D547-A6D6-507F61087615}" srcOrd="2" destOrd="0" parTransId="{69628DF0-16A4-C342-973E-4C26526F70F8}" sibTransId="{1FCB52DF-01D8-994E-BCA9-15360B283292}"/>
    <dgm:cxn modelId="{F185D970-5C39-0C4B-BDF1-EA06408F8E81}" type="presOf" srcId="{9A6DBDAD-688A-3344-94BB-8A2754867730}" destId="{3B306521-879A-0941-A751-B6AF049DCF0A}" srcOrd="0" destOrd="0" presId="urn:microsoft.com/office/officeart/2009/3/layout/PhasedProcess"/>
    <dgm:cxn modelId="{9B565B71-9EEE-7749-A43C-BF2CDB93F1CA}" type="presOf" srcId="{4D364512-9B3F-D940-BD62-6E44B01C9834}" destId="{50DC3623-C0A1-704F-A8DB-D22DE0434FA4}" srcOrd="0" destOrd="0" presId="urn:microsoft.com/office/officeart/2009/3/layout/PhasedProcess"/>
    <dgm:cxn modelId="{6F420D83-36DB-1A43-AFE8-9491AF641966}" srcId="{4D364512-9B3F-D940-BD62-6E44B01C9834}" destId="{CE22A74C-5A99-3745-9716-34DF55A873B7}" srcOrd="1" destOrd="0" parTransId="{25FEAEB3-F15E-F945-8045-C8A9D3E8870F}" sibTransId="{30991D75-A16B-4A4F-9388-1EE488426E48}"/>
    <dgm:cxn modelId="{FC887C89-7004-C549-BAF5-38CED7868999}" type="presOf" srcId="{3428B946-7654-D547-A6D6-507F61087615}" destId="{89E2D3E9-04B8-8B4F-AF81-FBC6C703A380}" srcOrd="0" destOrd="0" presId="urn:microsoft.com/office/officeart/2009/3/layout/PhasedProcess"/>
    <dgm:cxn modelId="{7CE2BB94-38AB-F04E-AA12-36F4930DA065}" type="presOf" srcId="{CE22A74C-5A99-3745-9716-34DF55A873B7}" destId="{9E480096-C31A-1641-B1B1-44E864A568C5}" srcOrd="0" destOrd="0" presId="urn:microsoft.com/office/officeart/2009/3/layout/PhasedProcess"/>
    <dgm:cxn modelId="{243480A3-5144-0247-A60A-F0B82C201A54}" srcId="{CCD2CFAC-1F58-E94B-B35E-96DE27404A33}" destId="{54690E3E-F57A-324C-9872-F4FCC29BD2D1}" srcOrd="0" destOrd="0" parTransId="{56B9F836-38A5-9440-84DD-C6ECF13A36E4}" sibTransId="{DDA5F281-527B-104A-AFE3-F81AEB030F18}"/>
    <dgm:cxn modelId="{CE6A0CC8-A739-A445-9794-85D63C6E184C}" type="presOf" srcId="{CCD2CFAC-1F58-E94B-B35E-96DE27404A33}" destId="{266F2163-A2A2-234B-8452-7E526DAB655B}" srcOrd="0" destOrd="0" presId="urn:microsoft.com/office/officeart/2009/3/layout/PhasedProcess"/>
    <dgm:cxn modelId="{ADDFA3CB-5755-6449-AC84-0F2925B0E079}" type="presOf" srcId="{CE22A74C-5A99-3745-9716-34DF55A873B7}" destId="{7AFA9E4E-6027-024D-8E66-5AC4D802B691}" srcOrd="1" destOrd="0" presId="urn:microsoft.com/office/officeart/2009/3/layout/PhasedProcess"/>
    <dgm:cxn modelId="{7A5C88CE-8268-FD4C-82B2-925435FAE218}" srcId="{54690E3E-F57A-324C-9872-F4FCC29BD2D1}" destId="{5A7D6241-B75D-E049-A732-6318C2033535}" srcOrd="0" destOrd="0" parTransId="{314CB5E1-5D0D-B74A-96E8-9FF375D7F762}" sibTransId="{8480FD93-E9C3-294A-85F9-AF18EAAA4506}"/>
    <dgm:cxn modelId="{B729D1E6-BE24-3142-8E41-96EB2329D91A}" type="presOf" srcId="{9A6DBDAD-688A-3344-94BB-8A2754867730}" destId="{43521E7D-BF16-8D43-8E0F-6FFC9D8F25B3}" srcOrd="1" destOrd="0" presId="urn:microsoft.com/office/officeart/2009/3/layout/PhasedProcess"/>
    <dgm:cxn modelId="{81BB0AF2-B08A-FC4B-9553-F655F417FCD9}" type="presOf" srcId="{456D2C5C-B1C3-C04A-940F-717C0F34C6F8}" destId="{F99D781A-8012-B547-9BAE-D0DC237FF493}" srcOrd="0" destOrd="0" presId="urn:microsoft.com/office/officeart/2009/3/layout/PhasedProcess"/>
    <dgm:cxn modelId="{B455B829-B0AC-4B4F-B9A7-63A689B9F3A9}" type="presParOf" srcId="{266F2163-A2A2-234B-8452-7E526DAB655B}" destId="{8C0327D6-0552-D14E-B060-D549C3C6BC5D}" srcOrd="0" destOrd="0" presId="urn:microsoft.com/office/officeart/2009/3/layout/PhasedProcess"/>
    <dgm:cxn modelId="{C67F1C8F-19BD-1646-8870-11D5C4A33A24}" type="presParOf" srcId="{266F2163-A2A2-234B-8452-7E526DAB655B}" destId="{76F5EBE9-16C5-584B-BA2B-1D7C5B9BBCAD}" srcOrd="1" destOrd="0" presId="urn:microsoft.com/office/officeart/2009/3/layout/PhasedProcess"/>
    <dgm:cxn modelId="{A95573C9-6978-DE43-A9E0-A70A292B6904}" type="presParOf" srcId="{266F2163-A2A2-234B-8452-7E526DAB655B}" destId="{50DC3623-C0A1-704F-A8DB-D22DE0434FA4}" srcOrd="2" destOrd="0" presId="urn:microsoft.com/office/officeart/2009/3/layout/PhasedProcess"/>
    <dgm:cxn modelId="{4D4AF6B9-6CDE-9642-B15F-BAE690A6D4E4}" type="presParOf" srcId="{266F2163-A2A2-234B-8452-7E526DAB655B}" destId="{9FA41DA9-C2E7-0349-8FA1-50CDDBD4CA68}" srcOrd="3" destOrd="0" presId="urn:microsoft.com/office/officeart/2009/3/layout/PhasedProcess"/>
    <dgm:cxn modelId="{48B0C6F9-02E8-3F47-9F43-40FE8A3625BC}" type="presParOf" srcId="{9FA41DA9-C2E7-0349-8FA1-50CDDBD4CA68}" destId="{050A17FC-F099-DF41-9337-847633B9F000}" srcOrd="0" destOrd="0" presId="urn:microsoft.com/office/officeart/2009/3/layout/PhasedProcess"/>
    <dgm:cxn modelId="{E3C1284C-3294-4A47-B8F9-E8CB935D3FE4}" type="presParOf" srcId="{9FA41DA9-C2E7-0349-8FA1-50CDDBD4CA68}" destId="{C4770848-9A96-FE4B-A2CA-105EF2AE879F}" srcOrd="1" destOrd="0" presId="urn:microsoft.com/office/officeart/2009/3/layout/PhasedProcess"/>
    <dgm:cxn modelId="{86BF1336-3FBE-FB4E-B933-2C8BE56C5D3D}" type="presParOf" srcId="{9FA41DA9-C2E7-0349-8FA1-50CDDBD4CA68}" destId="{9E480096-C31A-1641-B1B1-44E864A568C5}" srcOrd="2" destOrd="0" presId="urn:microsoft.com/office/officeart/2009/3/layout/PhasedProcess"/>
    <dgm:cxn modelId="{17F6FA0F-0972-8F49-954B-4D235FC009D4}" type="presParOf" srcId="{9FA41DA9-C2E7-0349-8FA1-50CDDBD4CA68}" destId="{7AFA9E4E-6027-024D-8E66-5AC4D802B691}" srcOrd="3" destOrd="0" presId="urn:microsoft.com/office/officeart/2009/3/layout/PhasedProcess"/>
    <dgm:cxn modelId="{5408E522-A714-FF42-A086-FBAC80F4EC8B}" type="presParOf" srcId="{9FA41DA9-C2E7-0349-8FA1-50CDDBD4CA68}" destId="{3B306521-879A-0941-A751-B6AF049DCF0A}" srcOrd="4" destOrd="0" presId="urn:microsoft.com/office/officeart/2009/3/layout/PhasedProcess"/>
    <dgm:cxn modelId="{0C87A5D9-0633-AA4D-92C9-689CAC45A008}" type="presParOf" srcId="{9FA41DA9-C2E7-0349-8FA1-50CDDBD4CA68}" destId="{43521E7D-BF16-8D43-8E0F-6FFC9D8F25B3}" srcOrd="5" destOrd="0" presId="urn:microsoft.com/office/officeart/2009/3/layout/PhasedProcess"/>
    <dgm:cxn modelId="{C1BABEEC-2B6C-6F46-9E58-8E2CD40FE420}" type="presParOf" srcId="{266F2163-A2A2-234B-8452-7E526DAB655B}" destId="{E5284002-3344-FF48-B594-B715EEDF111A}" srcOrd="4" destOrd="0" presId="urn:microsoft.com/office/officeart/2009/3/layout/PhasedProcess"/>
    <dgm:cxn modelId="{3CB5C56B-3B06-2644-80EF-FC744A53C9B6}" type="presParOf" srcId="{E5284002-3344-FF48-B594-B715EEDF111A}" destId="{1FD6D37D-763A-3441-9DBB-3B3309BFB6B6}" srcOrd="0" destOrd="0" presId="urn:microsoft.com/office/officeart/2009/3/layout/PhasedProcess"/>
    <dgm:cxn modelId="{AF7614F6-C984-F44F-9FA7-97DD06DA5570}" type="presParOf" srcId="{E5284002-3344-FF48-B594-B715EEDF111A}" destId="{14EDA56E-7070-F24B-B0FA-D1A5EA9BDDDE}" srcOrd="1" destOrd="0" presId="urn:microsoft.com/office/officeart/2009/3/layout/PhasedProcess"/>
    <dgm:cxn modelId="{28C5417B-A423-FD40-8DF3-C3F057DA905D}" type="presParOf" srcId="{E5284002-3344-FF48-B594-B715EEDF111A}" destId="{91A8E347-52A2-E14D-8085-B3F860C26BB8}" srcOrd="2" destOrd="0" presId="urn:microsoft.com/office/officeart/2009/3/layout/PhasedProcess"/>
    <dgm:cxn modelId="{247F808B-F725-9245-B3BC-209597C94E85}" type="presParOf" srcId="{E5284002-3344-FF48-B594-B715EEDF111A}" destId="{367E2EDF-BE7B-674E-9AD0-B6B28855B20A}" srcOrd="3" destOrd="0" presId="urn:microsoft.com/office/officeart/2009/3/layout/PhasedProcess"/>
    <dgm:cxn modelId="{CBE31B04-125C-5D4C-8BCA-A70E478809A8}" type="presParOf" srcId="{E5284002-3344-FF48-B594-B715EEDF111A}" destId="{3B404B32-98F8-584E-AA59-83EDCBB0CCB6}" srcOrd="4" destOrd="0" presId="urn:microsoft.com/office/officeart/2009/3/layout/PhasedProcess"/>
    <dgm:cxn modelId="{3B5CFBA8-21DB-E941-9BE3-F80BA7CCA79C}" type="presParOf" srcId="{E5284002-3344-FF48-B594-B715EEDF111A}" destId="{89E2D3E9-04B8-8B4F-AF81-FBC6C703A380}" srcOrd="5" destOrd="0" presId="urn:microsoft.com/office/officeart/2009/3/layout/PhasedProcess"/>
    <dgm:cxn modelId="{30701BE0-2439-4C40-8C67-080508A82D2E}" type="presParOf" srcId="{E5284002-3344-FF48-B594-B715EEDF111A}" destId="{F99D781A-8012-B547-9BAE-D0DC237FF493}" srcOrd="6" destOrd="0" presId="urn:microsoft.com/office/officeart/2009/3/layout/PhasedProcess"/>
    <dgm:cxn modelId="{20C51782-5339-294B-B902-3281139EF116}" type="presParOf" srcId="{E5284002-3344-FF48-B594-B715EEDF111A}" destId="{C8CAB78B-CAEA-044F-B615-1C0965582DFD}" srcOrd="7" destOrd="0" presId="urn:microsoft.com/office/officeart/2009/3/layout/PhasedProcess"/>
    <dgm:cxn modelId="{70269747-F4F5-8B4D-B3DC-FAF9A37506D4}" type="presParOf" srcId="{E5284002-3344-FF48-B594-B715EEDF111A}" destId="{CB34822A-49B4-0D4D-B006-8F0F0E49E95C}" srcOrd="8" destOrd="0" presId="urn:microsoft.com/office/officeart/2009/3/layout/PhasedProcess"/>
    <dgm:cxn modelId="{AC9F5BFD-9035-7B41-B24A-2266753B6B64}" type="presParOf" srcId="{266F2163-A2A2-234B-8452-7E526DAB655B}" destId="{4347F53C-6E88-9F40-9FC2-AFC7C0C5AA07}" srcOrd="5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CD2CFAC-1F58-E94B-B35E-96DE27404A33}" type="doc">
      <dgm:prSet loTypeId="urn:microsoft.com/office/officeart/2009/3/layout/Phased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690E3E-F57A-324C-9872-F4FCC29BD2D1}">
      <dgm:prSet phldrT="[Text]" custT="1"/>
      <dgm:spPr>
        <a:blipFill>
          <a:blip xmlns:r="http://schemas.openxmlformats.org/officeDocument/2006/relationships" r:embed="rId1"/>
          <a:stretch>
            <a:fillRect t="-6522" b="-15217"/>
          </a:stretch>
        </a:blipFill>
      </dgm:spPr>
      <dgm:t>
        <a:bodyPr/>
        <a:lstStyle/>
        <a:p>
          <a:r>
            <a:rPr lang="es-ES_tradnl">
              <a:noFill/>
            </a:rPr>
            <a:t> </a:t>
          </a:r>
        </a:p>
      </dgm:t>
    </dgm:pt>
    <dgm:pt modelId="{56B9F836-38A5-9440-84DD-C6ECF13A36E4}" type="parTrans" cxnId="{243480A3-5144-0247-A60A-F0B82C201A54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DDA5F281-527B-104A-AFE3-F81AEB030F18}" type="sibTrans" cxnId="{243480A3-5144-0247-A60A-F0B82C201A54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5A7D6241-B75D-E049-A732-6318C2033535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s-ES_tradnl">
              <a:noFill/>
            </a:rPr>
            <a:t> </a:t>
          </a:r>
        </a:p>
      </dgm:t>
    </dgm:pt>
    <dgm:pt modelId="{314CB5E1-5D0D-B74A-96E8-9FF375D7F762}" type="parTrans" cxnId="{7A5C88CE-8268-FD4C-82B2-925435FAE218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8480FD93-E9C3-294A-85F9-AF18EAAA4506}" type="sibTrans" cxnId="{7A5C88CE-8268-FD4C-82B2-925435FAE218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64BE6A3B-7342-8E4A-B6CA-CDFF6C384E3C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s-ES_tradnl">
              <a:noFill/>
            </a:rPr>
            <a:t> </a:t>
          </a:r>
        </a:p>
      </dgm:t>
    </dgm:pt>
    <dgm:pt modelId="{E4BC6A1D-1E07-6E43-9E86-0336E226C564}" type="parTrans" cxnId="{D14BFB3A-80FB-C94A-88D9-6826A6AA88FB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57792EBE-9735-E243-8A52-EE005204781C}" type="sibTrans" cxnId="{D14BFB3A-80FB-C94A-88D9-6826A6AA88FB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3428B946-7654-D547-A6D6-507F61087615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s-ES_tradnl">
              <a:noFill/>
            </a:rPr>
            <a:t> </a:t>
          </a:r>
        </a:p>
      </dgm:t>
    </dgm:pt>
    <dgm:pt modelId="{69628DF0-16A4-C342-973E-4C26526F70F8}" type="parTrans" cxnId="{99065F63-6967-D044-814A-50A65538B6D0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1FCB52DF-01D8-994E-BCA9-15360B283292}" type="sibTrans" cxnId="{99065F63-6967-D044-814A-50A65538B6D0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4D364512-9B3F-D940-BD62-6E44B01C9834}">
      <dgm:prSet phldrT="[Text]" custT="1"/>
      <dgm:spPr>
        <a:blipFill>
          <a:blip xmlns:r="http://schemas.openxmlformats.org/officeDocument/2006/relationships" r:embed="rId5"/>
          <a:stretch>
            <a:fillRect t="-6522" b="-15217"/>
          </a:stretch>
        </a:blipFill>
      </dgm:spPr>
      <dgm:t>
        <a:bodyPr/>
        <a:lstStyle/>
        <a:p>
          <a:r>
            <a:rPr lang="es-ES_tradnl">
              <a:noFill/>
            </a:rPr>
            <a:t> </a:t>
          </a:r>
        </a:p>
      </dgm:t>
    </dgm:pt>
    <dgm:pt modelId="{3E3364BE-A490-1D47-9083-8EDE0257B576}" type="parTrans" cxnId="{9B462E52-8367-9D48-9737-02089A28DCB3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D85C68BC-E63E-DD49-91A0-54EE702CC904}" type="sibTrans" cxnId="{9B462E52-8367-9D48-9737-02089A28DCB3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2756DF1E-8439-FC46-8A50-53F697142D69}">
      <dgm:prSet phldrT="[Text]" custT="1"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es-ES_tradnl">
              <a:noFill/>
            </a:rPr>
            <a:t> </a:t>
          </a:r>
        </a:p>
      </dgm:t>
    </dgm:pt>
    <dgm:pt modelId="{CEF1D9B5-1F53-D542-9C75-D4B612E7A46D}" type="parTrans" cxnId="{B4CC6435-1AF6-0141-9F22-36919344010F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2783E27D-11CD-BA4F-8E97-3AAC375BB2C9}" type="sibTrans" cxnId="{B4CC6435-1AF6-0141-9F22-36919344010F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CE22A74C-5A99-3745-9716-34DF55A873B7}">
      <dgm:prSet phldrT="[Text]" custT="1"/>
      <dgm:spPr>
        <a:blipFill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r>
            <a:rPr lang="es-ES_tradnl">
              <a:noFill/>
            </a:rPr>
            <a:t> </a:t>
          </a:r>
        </a:p>
      </dgm:t>
    </dgm:pt>
    <dgm:pt modelId="{25FEAEB3-F15E-F945-8045-C8A9D3E8870F}" type="parTrans" cxnId="{6F420D83-36DB-1A43-AFE8-9491AF641966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30991D75-A16B-4A4F-9388-1EE488426E48}" type="sibTrans" cxnId="{6F420D83-36DB-1A43-AFE8-9491AF641966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456D2C5C-B1C3-C04A-940F-717C0F34C6F8}">
      <dgm:prSet phldrT="[Text]" custT="1"/>
      <dgm:spPr>
        <a:blipFill>
          <a:blip xmlns:r="http://schemas.openxmlformats.org/officeDocument/2006/relationships" r:embed="rId8"/>
          <a:stretch>
            <a:fillRect/>
          </a:stretch>
        </a:blipFill>
      </dgm:spPr>
      <dgm:t>
        <a:bodyPr/>
        <a:lstStyle/>
        <a:p>
          <a:r>
            <a:rPr lang="es-ES_tradnl">
              <a:noFill/>
            </a:rPr>
            <a:t> </a:t>
          </a:r>
        </a:p>
      </dgm:t>
    </dgm:pt>
    <dgm:pt modelId="{8305876A-7849-6441-8181-56274CFB849F}" type="parTrans" cxnId="{FA3A7D3F-EB1D-0740-9747-17245821CC4E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6DB7C64C-C3BD-D04A-BF07-891E1061C936}" type="sibTrans" cxnId="{FA3A7D3F-EB1D-0740-9747-17245821CC4E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9A6DBDAD-688A-3344-94BB-8A2754867730}">
      <dgm:prSet phldrT="[Text]" custT="1"/>
      <dgm:spPr>
        <a:blipFill>
          <a:blip xmlns:r="http://schemas.openxmlformats.org/officeDocument/2006/relationships" r:embed="rId9"/>
          <a:stretch>
            <a:fillRect/>
          </a:stretch>
        </a:blipFill>
      </dgm:spPr>
      <dgm:t>
        <a:bodyPr/>
        <a:lstStyle/>
        <a:p>
          <a:r>
            <a:rPr lang="es-ES_tradnl">
              <a:noFill/>
            </a:rPr>
            <a:t> </a:t>
          </a:r>
        </a:p>
      </dgm:t>
    </dgm:pt>
    <dgm:pt modelId="{223C2574-12DE-F14D-97D8-F2B3DFC212A3}" type="parTrans" cxnId="{59D30C4C-E357-CE42-B1CE-F8A754BF9584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6F2F21A2-8874-FD41-AC20-8E06A3D8C1C3}" type="sibTrans" cxnId="{59D30C4C-E357-CE42-B1CE-F8A754BF9584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266F2163-A2A2-234B-8452-7E526DAB655B}" type="pres">
      <dgm:prSet presAssocID="{CCD2CFAC-1F58-E94B-B35E-96DE27404A33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8C0327D6-0552-D14E-B060-D549C3C6BC5D}" type="pres">
      <dgm:prSet presAssocID="{CCD2CFAC-1F58-E94B-B35E-96DE27404A33}" presName="arc1" presStyleLbl="node1" presStyleIdx="0" presStyleCnt="2"/>
      <dgm:spPr/>
    </dgm:pt>
    <dgm:pt modelId="{76F5EBE9-16C5-584B-BA2B-1D7C5B9BBCAD}" type="pres">
      <dgm:prSet presAssocID="{CCD2CFAC-1F58-E94B-B35E-96DE27404A33}" presName="arc3" presStyleLbl="node1" presStyleIdx="1" presStyleCnt="2"/>
      <dgm:spPr/>
    </dgm:pt>
    <dgm:pt modelId="{50DC3623-C0A1-704F-A8DB-D22DE0434FA4}" type="pres">
      <dgm:prSet presAssocID="{CCD2CFAC-1F58-E94B-B35E-96DE27404A33}" presName="parentText2" presStyleLbl="revTx" presStyleIdx="0" presStyleCnt="2" custScaleX="132229">
        <dgm:presLayoutVars>
          <dgm:chMax val="4"/>
          <dgm:chPref val="3"/>
          <dgm:bulletEnabled val="1"/>
        </dgm:presLayoutVars>
      </dgm:prSet>
      <dgm:spPr/>
    </dgm:pt>
    <dgm:pt modelId="{9FA41DA9-C2E7-0349-8FA1-50CDDBD4CA68}" type="pres">
      <dgm:prSet presAssocID="{CCD2CFAC-1F58-E94B-B35E-96DE27404A33}" presName="middleComposite" presStyleCnt="0"/>
      <dgm:spPr/>
    </dgm:pt>
    <dgm:pt modelId="{050A17FC-F099-DF41-9337-847633B9F000}" type="pres">
      <dgm:prSet presAssocID="{2756DF1E-8439-FC46-8A50-53F697142D69}" presName="circ1" presStyleLbl="vennNode1" presStyleIdx="0" presStyleCnt="12"/>
      <dgm:spPr/>
    </dgm:pt>
    <dgm:pt modelId="{C4770848-9A96-FE4B-A2CA-105EF2AE879F}" type="pres">
      <dgm:prSet presAssocID="{2756DF1E-8439-FC46-8A50-53F697142D69}" presName="circ1Tx" presStyleLbl="revTx" presStyleIdx="0" presStyleCnt="2">
        <dgm:presLayoutVars>
          <dgm:chMax val="0"/>
          <dgm:chPref val="0"/>
        </dgm:presLayoutVars>
      </dgm:prSet>
      <dgm:spPr/>
    </dgm:pt>
    <dgm:pt modelId="{9E480096-C31A-1641-B1B1-44E864A568C5}" type="pres">
      <dgm:prSet presAssocID="{CE22A74C-5A99-3745-9716-34DF55A873B7}" presName="circ2" presStyleLbl="vennNode1" presStyleIdx="1" presStyleCnt="12"/>
      <dgm:spPr/>
    </dgm:pt>
    <dgm:pt modelId="{7AFA9E4E-6027-024D-8E66-5AC4D802B691}" type="pres">
      <dgm:prSet presAssocID="{CE22A74C-5A99-3745-9716-34DF55A873B7}" presName="circ2Tx" presStyleLbl="revTx" presStyleIdx="0" presStyleCnt="2">
        <dgm:presLayoutVars>
          <dgm:chMax val="0"/>
          <dgm:chPref val="0"/>
        </dgm:presLayoutVars>
      </dgm:prSet>
      <dgm:spPr/>
    </dgm:pt>
    <dgm:pt modelId="{3B306521-879A-0941-A751-B6AF049DCF0A}" type="pres">
      <dgm:prSet presAssocID="{9A6DBDAD-688A-3344-94BB-8A2754867730}" presName="circ3" presStyleLbl="vennNode1" presStyleIdx="2" presStyleCnt="12"/>
      <dgm:spPr/>
    </dgm:pt>
    <dgm:pt modelId="{43521E7D-BF16-8D43-8E0F-6FFC9D8F25B3}" type="pres">
      <dgm:prSet presAssocID="{9A6DBDAD-688A-3344-94BB-8A2754867730}" presName="circ3Tx" presStyleLbl="revTx" presStyleIdx="0" presStyleCnt="2">
        <dgm:presLayoutVars>
          <dgm:chMax val="0"/>
          <dgm:chPref val="0"/>
        </dgm:presLayoutVars>
      </dgm:prSet>
      <dgm:spPr/>
    </dgm:pt>
    <dgm:pt modelId="{E5284002-3344-FF48-B594-B715EEDF111A}" type="pres">
      <dgm:prSet presAssocID="{CCD2CFAC-1F58-E94B-B35E-96DE27404A33}" presName="leftComposite" presStyleCnt="0"/>
      <dgm:spPr/>
    </dgm:pt>
    <dgm:pt modelId="{1FD6D37D-763A-3441-9DBB-3B3309BFB6B6}" type="pres">
      <dgm:prSet presAssocID="{5A7D6241-B75D-E049-A732-6318C2033535}" presName="childText1_1" presStyleLbl="vennNode1" presStyleIdx="3" presStyleCnt="12">
        <dgm:presLayoutVars>
          <dgm:chMax val="0"/>
          <dgm:chPref val="0"/>
        </dgm:presLayoutVars>
      </dgm:prSet>
      <dgm:spPr/>
    </dgm:pt>
    <dgm:pt modelId="{14EDA56E-7070-F24B-B0FA-D1A5EA9BDDDE}" type="pres">
      <dgm:prSet presAssocID="{5A7D6241-B75D-E049-A732-6318C2033535}" presName="ellipse1" presStyleLbl="vennNode1" presStyleIdx="4" presStyleCnt="12"/>
      <dgm:spPr/>
    </dgm:pt>
    <dgm:pt modelId="{91A8E347-52A2-E14D-8085-B3F860C26BB8}" type="pres">
      <dgm:prSet presAssocID="{5A7D6241-B75D-E049-A732-6318C2033535}" presName="ellipse2" presStyleLbl="vennNode1" presStyleIdx="5" presStyleCnt="12"/>
      <dgm:spPr/>
    </dgm:pt>
    <dgm:pt modelId="{367E2EDF-BE7B-674E-9AD0-B6B28855B20A}" type="pres">
      <dgm:prSet presAssocID="{64BE6A3B-7342-8E4A-B6CA-CDFF6C384E3C}" presName="childText1_2" presStyleLbl="vennNode1" presStyleIdx="6" presStyleCnt="12">
        <dgm:presLayoutVars>
          <dgm:chMax val="0"/>
          <dgm:chPref val="0"/>
        </dgm:presLayoutVars>
      </dgm:prSet>
      <dgm:spPr/>
    </dgm:pt>
    <dgm:pt modelId="{3B404B32-98F8-584E-AA59-83EDCBB0CCB6}" type="pres">
      <dgm:prSet presAssocID="{64BE6A3B-7342-8E4A-B6CA-CDFF6C384E3C}" presName="ellipse3" presStyleLbl="vennNode1" presStyleIdx="7" presStyleCnt="12"/>
      <dgm:spPr/>
    </dgm:pt>
    <dgm:pt modelId="{89E2D3E9-04B8-8B4F-AF81-FBC6C703A380}" type="pres">
      <dgm:prSet presAssocID="{3428B946-7654-D547-A6D6-507F61087615}" presName="childText1_3" presStyleLbl="vennNode1" presStyleIdx="8" presStyleCnt="12">
        <dgm:presLayoutVars>
          <dgm:chMax val="0"/>
          <dgm:chPref val="0"/>
        </dgm:presLayoutVars>
      </dgm:prSet>
      <dgm:spPr/>
    </dgm:pt>
    <dgm:pt modelId="{F99D781A-8012-B547-9BAE-D0DC237FF493}" type="pres">
      <dgm:prSet presAssocID="{456D2C5C-B1C3-C04A-940F-717C0F34C6F8}" presName="childText1_4" presStyleLbl="vennNode1" presStyleIdx="9" presStyleCnt="12">
        <dgm:presLayoutVars>
          <dgm:chMax val="0"/>
          <dgm:chPref val="0"/>
        </dgm:presLayoutVars>
      </dgm:prSet>
      <dgm:spPr/>
    </dgm:pt>
    <dgm:pt modelId="{C8CAB78B-CAEA-044F-B615-1C0965582DFD}" type="pres">
      <dgm:prSet presAssocID="{456D2C5C-B1C3-C04A-940F-717C0F34C6F8}" presName="ellipse4" presStyleLbl="vennNode1" presStyleIdx="10" presStyleCnt="12"/>
      <dgm:spPr/>
    </dgm:pt>
    <dgm:pt modelId="{CB34822A-49B4-0D4D-B006-8F0F0E49E95C}" type="pres">
      <dgm:prSet presAssocID="{456D2C5C-B1C3-C04A-940F-717C0F34C6F8}" presName="ellipse5" presStyleLbl="vennNode1" presStyleIdx="11" presStyleCnt="12"/>
      <dgm:spPr/>
    </dgm:pt>
    <dgm:pt modelId="{4347F53C-6E88-9F40-9FC2-AFC7C0C5AA07}" type="pres">
      <dgm:prSet presAssocID="{CCD2CFAC-1F58-E94B-B35E-96DE27404A33}" presName="parentText1" presStyleLbl="revTx" presStyleIdx="1" presStyleCnt="2">
        <dgm:presLayoutVars>
          <dgm:chMax val="4"/>
          <dgm:chPref val="3"/>
          <dgm:bulletEnabled val="1"/>
        </dgm:presLayoutVars>
      </dgm:prSet>
      <dgm:spPr/>
    </dgm:pt>
  </dgm:ptLst>
  <dgm:cxnLst>
    <dgm:cxn modelId="{9BC44904-1064-C74F-AD26-EC0F504B00AE}" type="presOf" srcId="{2756DF1E-8439-FC46-8A50-53F697142D69}" destId="{050A17FC-F099-DF41-9337-847633B9F000}" srcOrd="0" destOrd="0" presId="urn:microsoft.com/office/officeart/2009/3/layout/PhasedProcess"/>
    <dgm:cxn modelId="{9C3DD011-F088-664B-B9FE-E0B14F0E8F3E}" type="presOf" srcId="{2756DF1E-8439-FC46-8A50-53F697142D69}" destId="{C4770848-9A96-FE4B-A2CA-105EF2AE879F}" srcOrd="1" destOrd="0" presId="urn:microsoft.com/office/officeart/2009/3/layout/PhasedProcess"/>
    <dgm:cxn modelId="{B4CC6435-1AF6-0141-9F22-36919344010F}" srcId="{4D364512-9B3F-D940-BD62-6E44B01C9834}" destId="{2756DF1E-8439-FC46-8A50-53F697142D69}" srcOrd="0" destOrd="0" parTransId="{CEF1D9B5-1F53-D542-9C75-D4B612E7A46D}" sibTransId="{2783E27D-11CD-BA4F-8E97-3AAC375BB2C9}"/>
    <dgm:cxn modelId="{D14BFB3A-80FB-C94A-88D9-6826A6AA88FB}" srcId="{54690E3E-F57A-324C-9872-F4FCC29BD2D1}" destId="{64BE6A3B-7342-8E4A-B6CA-CDFF6C384E3C}" srcOrd="1" destOrd="0" parTransId="{E4BC6A1D-1E07-6E43-9E86-0336E226C564}" sibTransId="{57792EBE-9735-E243-8A52-EE005204781C}"/>
    <dgm:cxn modelId="{FA3A7D3F-EB1D-0740-9747-17245821CC4E}" srcId="{54690E3E-F57A-324C-9872-F4FCC29BD2D1}" destId="{456D2C5C-B1C3-C04A-940F-717C0F34C6F8}" srcOrd="3" destOrd="0" parTransId="{8305876A-7849-6441-8181-56274CFB849F}" sibTransId="{6DB7C64C-C3BD-D04A-BF07-891E1061C936}"/>
    <dgm:cxn modelId="{3A8D2746-3D46-9741-95AF-C4AD0BF20328}" type="presOf" srcId="{64BE6A3B-7342-8E4A-B6CA-CDFF6C384E3C}" destId="{367E2EDF-BE7B-674E-9AD0-B6B28855B20A}" srcOrd="0" destOrd="0" presId="urn:microsoft.com/office/officeart/2009/3/layout/PhasedProcess"/>
    <dgm:cxn modelId="{59D30C4C-E357-CE42-B1CE-F8A754BF9584}" srcId="{4D364512-9B3F-D940-BD62-6E44B01C9834}" destId="{9A6DBDAD-688A-3344-94BB-8A2754867730}" srcOrd="2" destOrd="0" parTransId="{223C2574-12DE-F14D-97D8-F2B3DFC212A3}" sibTransId="{6F2F21A2-8874-FD41-AC20-8E06A3D8C1C3}"/>
    <dgm:cxn modelId="{9B462E52-8367-9D48-9737-02089A28DCB3}" srcId="{CCD2CFAC-1F58-E94B-B35E-96DE27404A33}" destId="{4D364512-9B3F-D940-BD62-6E44B01C9834}" srcOrd="1" destOrd="0" parTransId="{3E3364BE-A490-1D47-9083-8EDE0257B576}" sibTransId="{D85C68BC-E63E-DD49-91A0-54EE702CC904}"/>
    <dgm:cxn modelId="{89C6E355-4845-FF49-8820-A973DDA9EC4D}" type="presOf" srcId="{54690E3E-F57A-324C-9872-F4FCC29BD2D1}" destId="{4347F53C-6E88-9F40-9FC2-AFC7C0C5AA07}" srcOrd="0" destOrd="0" presId="urn:microsoft.com/office/officeart/2009/3/layout/PhasedProcess"/>
    <dgm:cxn modelId="{D085CB59-FFD3-9541-875D-E09EE45FCC6F}" type="presOf" srcId="{5A7D6241-B75D-E049-A732-6318C2033535}" destId="{1FD6D37D-763A-3441-9DBB-3B3309BFB6B6}" srcOrd="0" destOrd="0" presId="urn:microsoft.com/office/officeart/2009/3/layout/PhasedProcess"/>
    <dgm:cxn modelId="{99065F63-6967-D044-814A-50A65538B6D0}" srcId="{54690E3E-F57A-324C-9872-F4FCC29BD2D1}" destId="{3428B946-7654-D547-A6D6-507F61087615}" srcOrd="2" destOrd="0" parTransId="{69628DF0-16A4-C342-973E-4C26526F70F8}" sibTransId="{1FCB52DF-01D8-994E-BCA9-15360B283292}"/>
    <dgm:cxn modelId="{F185D970-5C39-0C4B-BDF1-EA06408F8E81}" type="presOf" srcId="{9A6DBDAD-688A-3344-94BB-8A2754867730}" destId="{3B306521-879A-0941-A751-B6AF049DCF0A}" srcOrd="0" destOrd="0" presId="urn:microsoft.com/office/officeart/2009/3/layout/PhasedProcess"/>
    <dgm:cxn modelId="{9B565B71-9EEE-7749-A43C-BF2CDB93F1CA}" type="presOf" srcId="{4D364512-9B3F-D940-BD62-6E44B01C9834}" destId="{50DC3623-C0A1-704F-A8DB-D22DE0434FA4}" srcOrd="0" destOrd="0" presId="urn:microsoft.com/office/officeart/2009/3/layout/PhasedProcess"/>
    <dgm:cxn modelId="{6F420D83-36DB-1A43-AFE8-9491AF641966}" srcId="{4D364512-9B3F-D940-BD62-6E44B01C9834}" destId="{CE22A74C-5A99-3745-9716-34DF55A873B7}" srcOrd="1" destOrd="0" parTransId="{25FEAEB3-F15E-F945-8045-C8A9D3E8870F}" sibTransId="{30991D75-A16B-4A4F-9388-1EE488426E48}"/>
    <dgm:cxn modelId="{FC887C89-7004-C549-BAF5-38CED7868999}" type="presOf" srcId="{3428B946-7654-D547-A6D6-507F61087615}" destId="{89E2D3E9-04B8-8B4F-AF81-FBC6C703A380}" srcOrd="0" destOrd="0" presId="urn:microsoft.com/office/officeart/2009/3/layout/PhasedProcess"/>
    <dgm:cxn modelId="{7CE2BB94-38AB-F04E-AA12-36F4930DA065}" type="presOf" srcId="{CE22A74C-5A99-3745-9716-34DF55A873B7}" destId="{9E480096-C31A-1641-B1B1-44E864A568C5}" srcOrd="0" destOrd="0" presId="urn:microsoft.com/office/officeart/2009/3/layout/PhasedProcess"/>
    <dgm:cxn modelId="{243480A3-5144-0247-A60A-F0B82C201A54}" srcId="{CCD2CFAC-1F58-E94B-B35E-96DE27404A33}" destId="{54690E3E-F57A-324C-9872-F4FCC29BD2D1}" srcOrd="0" destOrd="0" parTransId="{56B9F836-38A5-9440-84DD-C6ECF13A36E4}" sibTransId="{DDA5F281-527B-104A-AFE3-F81AEB030F18}"/>
    <dgm:cxn modelId="{CE6A0CC8-A739-A445-9794-85D63C6E184C}" type="presOf" srcId="{CCD2CFAC-1F58-E94B-B35E-96DE27404A33}" destId="{266F2163-A2A2-234B-8452-7E526DAB655B}" srcOrd="0" destOrd="0" presId="urn:microsoft.com/office/officeart/2009/3/layout/PhasedProcess"/>
    <dgm:cxn modelId="{ADDFA3CB-5755-6449-AC84-0F2925B0E079}" type="presOf" srcId="{CE22A74C-5A99-3745-9716-34DF55A873B7}" destId="{7AFA9E4E-6027-024D-8E66-5AC4D802B691}" srcOrd="1" destOrd="0" presId="urn:microsoft.com/office/officeart/2009/3/layout/PhasedProcess"/>
    <dgm:cxn modelId="{7A5C88CE-8268-FD4C-82B2-925435FAE218}" srcId="{54690E3E-F57A-324C-9872-F4FCC29BD2D1}" destId="{5A7D6241-B75D-E049-A732-6318C2033535}" srcOrd="0" destOrd="0" parTransId="{314CB5E1-5D0D-B74A-96E8-9FF375D7F762}" sibTransId="{8480FD93-E9C3-294A-85F9-AF18EAAA4506}"/>
    <dgm:cxn modelId="{B729D1E6-BE24-3142-8E41-96EB2329D91A}" type="presOf" srcId="{9A6DBDAD-688A-3344-94BB-8A2754867730}" destId="{43521E7D-BF16-8D43-8E0F-6FFC9D8F25B3}" srcOrd="1" destOrd="0" presId="urn:microsoft.com/office/officeart/2009/3/layout/PhasedProcess"/>
    <dgm:cxn modelId="{81BB0AF2-B08A-FC4B-9553-F655F417FCD9}" type="presOf" srcId="{456D2C5C-B1C3-C04A-940F-717C0F34C6F8}" destId="{F99D781A-8012-B547-9BAE-D0DC237FF493}" srcOrd="0" destOrd="0" presId="urn:microsoft.com/office/officeart/2009/3/layout/PhasedProcess"/>
    <dgm:cxn modelId="{B455B829-B0AC-4B4F-B9A7-63A689B9F3A9}" type="presParOf" srcId="{266F2163-A2A2-234B-8452-7E526DAB655B}" destId="{8C0327D6-0552-D14E-B060-D549C3C6BC5D}" srcOrd="0" destOrd="0" presId="urn:microsoft.com/office/officeart/2009/3/layout/PhasedProcess"/>
    <dgm:cxn modelId="{C67F1C8F-19BD-1646-8870-11D5C4A33A24}" type="presParOf" srcId="{266F2163-A2A2-234B-8452-7E526DAB655B}" destId="{76F5EBE9-16C5-584B-BA2B-1D7C5B9BBCAD}" srcOrd="1" destOrd="0" presId="urn:microsoft.com/office/officeart/2009/3/layout/PhasedProcess"/>
    <dgm:cxn modelId="{A95573C9-6978-DE43-A9E0-A70A292B6904}" type="presParOf" srcId="{266F2163-A2A2-234B-8452-7E526DAB655B}" destId="{50DC3623-C0A1-704F-A8DB-D22DE0434FA4}" srcOrd="2" destOrd="0" presId="urn:microsoft.com/office/officeart/2009/3/layout/PhasedProcess"/>
    <dgm:cxn modelId="{4D4AF6B9-6CDE-9642-B15F-BAE690A6D4E4}" type="presParOf" srcId="{266F2163-A2A2-234B-8452-7E526DAB655B}" destId="{9FA41DA9-C2E7-0349-8FA1-50CDDBD4CA68}" srcOrd="3" destOrd="0" presId="urn:microsoft.com/office/officeart/2009/3/layout/PhasedProcess"/>
    <dgm:cxn modelId="{48B0C6F9-02E8-3F47-9F43-40FE8A3625BC}" type="presParOf" srcId="{9FA41DA9-C2E7-0349-8FA1-50CDDBD4CA68}" destId="{050A17FC-F099-DF41-9337-847633B9F000}" srcOrd="0" destOrd="0" presId="urn:microsoft.com/office/officeart/2009/3/layout/PhasedProcess"/>
    <dgm:cxn modelId="{E3C1284C-3294-4A47-B8F9-E8CB935D3FE4}" type="presParOf" srcId="{9FA41DA9-C2E7-0349-8FA1-50CDDBD4CA68}" destId="{C4770848-9A96-FE4B-A2CA-105EF2AE879F}" srcOrd="1" destOrd="0" presId="urn:microsoft.com/office/officeart/2009/3/layout/PhasedProcess"/>
    <dgm:cxn modelId="{86BF1336-3FBE-FB4E-B933-2C8BE56C5D3D}" type="presParOf" srcId="{9FA41DA9-C2E7-0349-8FA1-50CDDBD4CA68}" destId="{9E480096-C31A-1641-B1B1-44E864A568C5}" srcOrd="2" destOrd="0" presId="urn:microsoft.com/office/officeart/2009/3/layout/PhasedProcess"/>
    <dgm:cxn modelId="{17F6FA0F-0972-8F49-954B-4D235FC009D4}" type="presParOf" srcId="{9FA41DA9-C2E7-0349-8FA1-50CDDBD4CA68}" destId="{7AFA9E4E-6027-024D-8E66-5AC4D802B691}" srcOrd="3" destOrd="0" presId="urn:microsoft.com/office/officeart/2009/3/layout/PhasedProcess"/>
    <dgm:cxn modelId="{5408E522-A714-FF42-A086-FBAC80F4EC8B}" type="presParOf" srcId="{9FA41DA9-C2E7-0349-8FA1-50CDDBD4CA68}" destId="{3B306521-879A-0941-A751-B6AF049DCF0A}" srcOrd="4" destOrd="0" presId="urn:microsoft.com/office/officeart/2009/3/layout/PhasedProcess"/>
    <dgm:cxn modelId="{0C87A5D9-0633-AA4D-92C9-689CAC45A008}" type="presParOf" srcId="{9FA41DA9-C2E7-0349-8FA1-50CDDBD4CA68}" destId="{43521E7D-BF16-8D43-8E0F-6FFC9D8F25B3}" srcOrd="5" destOrd="0" presId="urn:microsoft.com/office/officeart/2009/3/layout/PhasedProcess"/>
    <dgm:cxn modelId="{C1BABEEC-2B6C-6F46-9E58-8E2CD40FE420}" type="presParOf" srcId="{266F2163-A2A2-234B-8452-7E526DAB655B}" destId="{E5284002-3344-FF48-B594-B715EEDF111A}" srcOrd="4" destOrd="0" presId="urn:microsoft.com/office/officeart/2009/3/layout/PhasedProcess"/>
    <dgm:cxn modelId="{3CB5C56B-3B06-2644-80EF-FC744A53C9B6}" type="presParOf" srcId="{E5284002-3344-FF48-B594-B715EEDF111A}" destId="{1FD6D37D-763A-3441-9DBB-3B3309BFB6B6}" srcOrd="0" destOrd="0" presId="urn:microsoft.com/office/officeart/2009/3/layout/PhasedProcess"/>
    <dgm:cxn modelId="{AF7614F6-C984-F44F-9FA7-97DD06DA5570}" type="presParOf" srcId="{E5284002-3344-FF48-B594-B715EEDF111A}" destId="{14EDA56E-7070-F24B-B0FA-D1A5EA9BDDDE}" srcOrd="1" destOrd="0" presId="urn:microsoft.com/office/officeart/2009/3/layout/PhasedProcess"/>
    <dgm:cxn modelId="{28C5417B-A423-FD40-8DF3-C3F057DA905D}" type="presParOf" srcId="{E5284002-3344-FF48-B594-B715EEDF111A}" destId="{91A8E347-52A2-E14D-8085-B3F860C26BB8}" srcOrd="2" destOrd="0" presId="urn:microsoft.com/office/officeart/2009/3/layout/PhasedProcess"/>
    <dgm:cxn modelId="{247F808B-F725-9245-B3BC-209597C94E85}" type="presParOf" srcId="{E5284002-3344-FF48-B594-B715EEDF111A}" destId="{367E2EDF-BE7B-674E-9AD0-B6B28855B20A}" srcOrd="3" destOrd="0" presId="urn:microsoft.com/office/officeart/2009/3/layout/PhasedProcess"/>
    <dgm:cxn modelId="{CBE31B04-125C-5D4C-8BCA-A70E478809A8}" type="presParOf" srcId="{E5284002-3344-FF48-B594-B715EEDF111A}" destId="{3B404B32-98F8-584E-AA59-83EDCBB0CCB6}" srcOrd="4" destOrd="0" presId="urn:microsoft.com/office/officeart/2009/3/layout/PhasedProcess"/>
    <dgm:cxn modelId="{3B5CFBA8-21DB-E941-9BE3-F80BA7CCA79C}" type="presParOf" srcId="{E5284002-3344-FF48-B594-B715EEDF111A}" destId="{89E2D3E9-04B8-8B4F-AF81-FBC6C703A380}" srcOrd="5" destOrd="0" presId="urn:microsoft.com/office/officeart/2009/3/layout/PhasedProcess"/>
    <dgm:cxn modelId="{30701BE0-2439-4C40-8C67-080508A82D2E}" type="presParOf" srcId="{E5284002-3344-FF48-B594-B715EEDF111A}" destId="{F99D781A-8012-B547-9BAE-D0DC237FF493}" srcOrd="6" destOrd="0" presId="urn:microsoft.com/office/officeart/2009/3/layout/PhasedProcess"/>
    <dgm:cxn modelId="{20C51782-5339-294B-B902-3281139EF116}" type="presParOf" srcId="{E5284002-3344-FF48-B594-B715EEDF111A}" destId="{C8CAB78B-CAEA-044F-B615-1C0965582DFD}" srcOrd="7" destOrd="0" presId="urn:microsoft.com/office/officeart/2009/3/layout/PhasedProcess"/>
    <dgm:cxn modelId="{70269747-F4F5-8B4D-B3DC-FAF9A37506D4}" type="presParOf" srcId="{E5284002-3344-FF48-B594-B715EEDF111A}" destId="{CB34822A-49B4-0D4D-B006-8F0F0E49E95C}" srcOrd="8" destOrd="0" presId="urn:microsoft.com/office/officeart/2009/3/layout/PhasedProcess"/>
    <dgm:cxn modelId="{AC9F5BFD-9035-7B41-B24A-2266753B6B64}" type="presParOf" srcId="{266F2163-A2A2-234B-8452-7E526DAB655B}" destId="{4347F53C-6E88-9F40-9FC2-AFC7C0C5AA07}" srcOrd="5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346FA-4A14-A84C-9969-637AEC388AE2}">
      <dsp:nvSpPr>
        <dsp:cNvPr id="0" name=""/>
        <dsp:cNvSpPr/>
      </dsp:nvSpPr>
      <dsp:spPr>
        <a:xfrm>
          <a:off x="5451503" y="2496776"/>
          <a:ext cx="3051616" cy="3051616"/>
        </a:xfrm>
        <a:prstGeom prst="gear9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noProof="0" dirty="0">
              <a:latin typeface="Gill Sans Nova Light" panose="020B0302020104020203" pitchFamily="34" charset="0"/>
            </a:rPr>
            <a:t>Modelos y Predicción</a:t>
          </a:r>
        </a:p>
      </dsp:txBody>
      <dsp:txXfrm>
        <a:off x="6065014" y="3211602"/>
        <a:ext cx="1824594" cy="1568594"/>
      </dsp:txXfrm>
    </dsp:sp>
    <dsp:sp modelId="{4463CEEF-3FFD-2442-8720-91C26F81DA31}">
      <dsp:nvSpPr>
        <dsp:cNvPr id="0" name=""/>
        <dsp:cNvSpPr/>
      </dsp:nvSpPr>
      <dsp:spPr>
        <a:xfrm>
          <a:off x="5063115" y="4383230"/>
          <a:ext cx="1941937" cy="116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Training-</a:t>
          </a:r>
          <a:r>
            <a:rPr lang="es-ES_tradnl" sz="1600" kern="1200" noProof="0" dirty="0" err="1">
              <a:latin typeface="Gill Sans Nova Light" panose="020B0302020104020203" pitchFamily="34" charset="0"/>
            </a:rPr>
            <a:t>Testing</a:t>
          </a:r>
          <a:r>
            <a:rPr lang="es-ES_tradnl" sz="1600" kern="1200" noProof="0" dirty="0">
              <a:latin typeface="Gill Sans Nova Light" panose="020B0302020104020203" pitchFamily="34" charset="0"/>
            </a:rPr>
            <a:t> </a:t>
          </a:r>
          <a:r>
            <a:rPr lang="es-ES_tradnl" sz="1600" kern="1200" noProof="0" dirty="0" err="1">
              <a:latin typeface="Gill Sans Nova Light" panose="020B0302020104020203" pitchFamily="34" charset="0"/>
            </a:rPr>
            <a:t>datasets</a:t>
          </a:r>
          <a:endParaRPr lang="es-ES_tradnl" sz="1600" kern="1200" noProof="0" dirty="0">
            <a:latin typeface="Gill Sans Nova Light" panose="020B0302020104020203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Ajuste de modelos</a:t>
          </a:r>
        </a:p>
      </dsp:txBody>
      <dsp:txXfrm>
        <a:off x="5097241" y="4417356"/>
        <a:ext cx="1873685" cy="1096910"/>
      </dsp:txXfrm>
    </dsp:sp>
    <dsp:sp modelId="{1256C406-6AA7-694B-A9CC-2C0E2709362F}">
      <dsp:nvSpPr>
        <dsp:cNvPr id="0" name=""/>
        <dsp:cNvSpPr/>
      </dsp:nvSpPr>
      <dsp:spPr>
        <a:xfrm>
          <a:off x="3676017" y="1775485"/>
          <a:ext cx="2219357" cy="2219357"/>
        </a:xfrm>
        <a:prstGeom prst="gear6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kern="1200" noProof="0" dirty="0">
              <a:latin typeface="Gill Sans Nova Light" panose="020B0302020104020203" pitchFamily="34" charset="0"/>
            </a:rPr>
            <a:t>Análisis Descriptivo</a:t>
          </a:r>
        </a:p>
      </dsp:txBody>
      <dsp:txXfrm>
        <a:off x="4234747" y="2337592"/>
        <a:ext cx="1101897" cy="1095143"/>
      </dsp:txXfrm>
    </dsp:sp>
    <dsp:sp modelId="{1B993F7D-C4FD-3F4A-B699-E7B45E6393E2}">
      <dsp:nvSpPr>
        <dsp:cNvPr id="0" name=""/>
        <dsp:cNvSpPr/>
      </dsp:nvSpPr>
      <dsp:spPr>
        <a:xfrm>
          <a:off x="2733151" y="3218067"/>
          <a:ext cx="2385087" cy="116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Figuras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Histogramas, Kernels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PCA, Clusters, …</a:t>
          </a:r>
        </a:p>
      </dsp:txBody>
      <dsp:txXfrm>
        <a:off x="2767277" y="3252193"/>
        <a:ext cx="2316835" cy="1096910"/>
      </dsp:txXfrm>
    </dsp:sp>
    <dsp:sp modelId="{F7C1E3D9-D3A5-F44F-A8AF-AF676044A6A0}">
      <dsp:nvSpPr>
        <dsp:cNvPr id="0" name=""/>
        <dsp:cNvSpPr/>
      </dsp:nvSpPr>
      <dsp:spPr>
        <a:xfrm rot="20700000">
          <a:off x="4919084" y="244355"/>
          <a:ext cx="2174517" cy="2174517"/>
        </a:xfrm>
        <a:prstGeom prst="gear6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kern="1200" noProof="0" dirty="0">
              <a:latin typeface="Gill Sans Nova Light" panose="020B0302020104020203" pitchFamily="34" charset="0"/>
            </a:rPr>
            <a:t>Limpieza de Datos</a:t>
          </a:r>
        </a:p>
      </dsp:txBody>
      <dsp:txXfrm rot="-20700000">
        <a:off x="5396019" y="721291"/>
        <a:ext cx="1220646" cy="1220646"/>
      </dsp:txXfrm>
    </dsp:sp>
    <dsp:sp modelId="{F2F70D71-1549-DA4C-AE52-1D67B5E60328}">
      <dsp:nvSpPr>
        <dsp:cNvPr id="0" name=""/>
        <dsp:cNvSpPr/>
      </dsp:nvSpPr>
      <dsp:spPr>
        <a:xfrm>
          <a:off x="6561181" y="721291"/>
          <a:ext cx="1941937" cy="116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Muestras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Eliminar variables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 err="1">
              <a:latin typeface="Gill Sans Nova Light" panose="020B0302020104020203" pitchFamily="34" charset="0"/>
            </a:rPr>
            <a:t>Reshape</a:t>
          </a:r>
          <a:endParaRPr lang="es-ES_tradnl" sz="1600" kern="1200" noProof="0" dirty="0">
            <a:latin typeface="Gill Sans Nova Light" panose="020B0302020104020203" pitchFamily="34" charset="0"/>
          </a:endParaRPr>
        </a:p>
      </dsp:txBody>
      <dsp:txXfrm>
        <a:off x="6595307" y="755417"/>
        <a:ext cx="1873685" cy="1096910"/>
      </dsp:txXfrm>
    </dsp:sp>
    <dsp:sp modelId="{64D6B4A8-6DAE-7C4F-82B8-34EC1578BDEB}">
      <dsp:nvSpPr>
        <dsp:cNvPr id="0" name=""/>
        <dsp:cNvSpPr/>
      </dsp:nvSpPr>
      <dsp:spPr>
        <a:xfrm>
          <a:off x="5232001" y="2027627"/>
          <a:ext cx="3906068" cy="3906068"/>
        </a:xfrm>
        <a:prstGeom prst="circularArrow">
          <a:avLst>
            <a:gd name="adj1" fmla="val 4688"/>
            <a:gd name="adj2" fmla="val 299029"/>
            <a:gd name="adj3" fmla="val 2541201"/>
            <a:gd name="adj4" fmla="val 15808362"/>
            <a:gd name="adj5" fmla="val 546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98CC3-BBCC-4240-989B-3CCA849F73EF}">
      <dsp:nvSpPr>
        <dsp:cNvPr id="0" name=""/>
        <dsp:cNvSpPr/>
      </dsp:nvSpPr>
      <dsp:spPr>
        <a:xfrm>
          <a:off x="3282973" y="1278614"/>
          <a:ext cx="2838003" cy="283800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64E1C-E48C-5A40-A1FB-B14A94E05F3E}">
      <dsp:nvSpPr>
        <dsp:cNvPr id="0" name=""/>
        <dsp:cNvSpPr/>
      </dsp:nvSpPr>
      <dsp:spPr>
        <a:xfrm>
          <a:off x="4416095" y="-237756"/>
          <a:ext cx="3059938" cy="305993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0327D6-0552-D14E-B060-D549C3C6BC5D}">
      <dsp:nvSpPr>
        <dsp:cNvPr id="0" name=""/>
        <dsp:cNvSpPr/>
      </dsp:nvSpPr>
      <dsp:spPr>
        <a:xfrm rot="5400000">
          <a:off x="-108" y="1161240"/>
          <a:ext cx="2869507" cy="2869293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F5EBE9-16C5-584B-BA2B-1D7C5B9BBCAD}">
      <dsp:nvSpPr>
        <dsp:cNvPr id="0" name=""/>
        <dsp:cNvSpPr/>
      </dsp:nvSpPr>
      <dsp:spPr>
        <a:xfrm rot="16200000">
          <a:off x="2953027" y="1161240"/>
          <a:ext cx="2869507" cy="2869293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C3623-C0A1-704F-A8DB-D22DE0434FA4}">
      <dsp:nvSpPr>
        <dsp:cNvPr id="0" name=""/>
        <dsp:cNvSpPr/>
      </dsp:nvSpPr>
      <dsp:spPr>
        <a:xfrm>
          <a:off x="2941487" y="3653744"/>
          <a:ext cx="2880943" cy="574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s-ES_tradnl" sz="2400" i="1" kern="1200" noProof="0" smtClean="0">
                  <a:latin typeface="Cambria Math" panose="02040503050406030204" pitchFamily="18" charset="0"/>
                </a:rPr>
                <m:t>𝑀</m:t>
              </m:r>
            </m:oMath>
          </a14:m>
          <a:r>
            <a:rPr lang="es-ES_tradnl" sz="2400" kern="1200" noProof="0" dirty="0">
              <a:latin typeface="Gill Sans Nova Light" panose="020B0302020104020203" pitchFamily="34" charset="0"/>
            </a:rPr>
            <a:t> componentes</a:t>
          </a:r>
        </a:p>
      </dsp:txBody>
      <dsp:txXfrm>
        <a:off x="2941487" y="3653744"/>
        <a:ext cx="2880943" cy="574085"/>
      </dsp:txXfrm>
    </dsp:sp>
    <dsp:sp modelId="{050A17FC-F099-DF41-9337-847633B9F000}">
      <dsp:nvSpPr>
        <dsp:cNvPr id="0" name=""/>
        <dsp:cNvSpPr/>
      </dsp:nvSpPr>
      <dsp:spPr>
        <a:xfrm>
          <a:off x="3780082" y="1592298"/>
          <a:ext cx="1146111" cy="114611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s-ES_tradnl" sz="2400" b="0" i="1" kern="1200" noProof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ES_tradnl" sz="2400" i="1" kern="1200" noProof="0" smtClean="0">
                        <a:latin typeface="Cambria Math" panose="02040503050406030204" pitchFamily="18" charset="0"/>
                      </a:rPr>
                      <m:t>𝑍</m:t>
                    </m:r>
                  </m:e>
                  <m:sub>
                    <m:r>
                      <a:rPr lang="es-ES_tradnl" sz="2400" b="0" i="1" kern="1200" noProof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m:oMathPara>
          </a14:m>
          <a:endParaRPr lang="es-ES_tradnl" sz="2400" kern="1200" noProof="0" dirty="0">
            <a:latin typeface="Gill Sans Nova Light" panose="020B0302020104020203" pitchFamily="34" charset="0"/>
          </a:endParaRPr>
        </a:p>
      </dsp:txBody>
      <dsp:txXfrm>
        <a:off x="3932897" y="1792867"/>
        <a:ext cx="840481" cy="515750"/>
      </dsp:txXfrm>
    </dsp:sp>
    <dsp:sp modelId="{9E480096-C31A-1641-B1B1-44E864A568C5}">
      <dsp:nvSpPr>
        <dsp:cNvPr id="0" name=""/>
        <dsp:cNvSpPr/>
      </dsp:nvSpPr>
      <dsp:spPr>
        <a:xfrm>
          <a:off x="4193637" y="2308617"/>
          <a:ext cx="1146111" cy="114611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s-ES_tradnl" sz="2400" b="0" i="1" kern="1200" noProof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ES_tradnl" sz="2400" i="1" kern="1200" noProof="0" smtClean="0">
                        <a:latin typeface="Cambria Math" panose="02040503050406030204" pitchFamily="18" charset="0"/>
                      </a:rPr>
                      <m:t>𝑍</m:t>
                    </m:r>
                  </m:e>
                  <m:sub>
                    <m:r>
                      <a:rPr lang="es-ES_tradnl" sz="2400" b="0" i="1" kern="1200" noProof="0" smtClean="0">
                        <a:latin typeface="Cambria Math" panose="02040503050406030204" pitchFamily="18" charset="0"/>
                      </a:rPr>
                      <m:t>𝑚</m:t>
                    </m:r>
                  </m:sub>
                </m:sSub>
              </m:oMath>
            </m:oMathPara>
          </a14:m>
          <a:endParaRPr lang="es-ES_tradnl" sz="2400" kern="1200" noProof="0" dirty="0">
            <a:latin typeface="Gill Sans Nova Light" panose="020B0302020104020203" pitchFamily="34" charset="0"/>
          </a:endParaRPr>
        </a:p>
      </dsp:txBody>
      <dsp:txXfrm>
        <a:off x="4544156" y="2604696"/>
        <a:ext cx="687666" cy="630361"/>
      </dsp:txXfrm>
    </dsp:sp>
    <dsp:sp modelId="{3B306521-879A-0941-A751-B6AF049DCF0A}">
      <dsp:nvSpPr>
        <dsp:cNvPr id="0" name=""/>
        <dsp:cNvSpPr/>
      </dsp:nvSpPr>
      <dsp:spPr>
        <a:xfrm>
          <a:off x="3366527" y="2308617"/>
          <a:ext cx="1146111" cy="114611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s-ES_tradnl" sz="2400" b="0" i="1" kern="1200" noProof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ES_tradnl" sz="2400" i="1" kern="1200" noProof="0" smtClean="0">
                        <a:latin typeface="Cambria Math" panose="02040503050406030204" pitchFamily="18" charset="0"/>
                      </a:rPr>
                      <m:t>𝑍</m:t>
                    </m:r>
                  </m:e>
                  <m:sub>
                    <m:r>
                      <a:rPr lang="es-ES_tradnl" sz="2400" b="0" i="1" kern="1200" noProof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m:oMathPara>
          </a14:m>
          <a:endParaRPr lang="es-ES_tradnl" sz="2400" kern="1200" noProof="0" dirty="0">
            <a:latin typeface="Gill Sans Nova Light" panose="020B0302020104020203" pitchFamily="34" charset="0"/>
          </a:endParaRPr>
        </a:p>
      </dsp:txBody>
      <dsp:txXfrm>
        <a:off x="3474453" y="2604696"/>
        <a:ext cx="687666" cy="630361"/>
      </dsp:txXfrm>
    </dsp:sp>
    <dsp:sp modelId="{1FD6D37D-763A-3441-9DBB-3B3309BFB6B6}">
      <dsp:nvSpPr>
        <dsp:cNvPr id="0" name=""/>
        <dsp:cNvSpPr/>
      </dsp:nvSpPr>
      <dsp:spPr>
        <a:xfrm>
          <a:off x="746076" y="1516563"/>
          <a:ext cx="845442" cy="84544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s-ES_tradnl" sz="2000" b="0" i="1" kern="1200" noProof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ES_tradnl" sz="2000" b="0" i="1" kern="1200" noProof="0" smtClean="0">
                        <a:latin typeface="Cambria Math" panose="02040503050406030204" pitchFamily="18" charset="0"/>
                      </a:rPr>
                      <m:t>𝑋</m:t>
                    </m:r>
                  </m:e>
                  <m:sub>
                    <m:r>
                      <a:rPr lang="es-ES_tradnl" sz="2000" b="0" i="1" kern="1200" noProof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m:oMathPara>
          </a14:m>
          <a:endParaRPr lang="es-ES_tradnl" sz="2000" kern="1200" noProof="0" dirty="0">
            <a:latin typeface="Gill Sans Nova Light" panose="020B0302020104020203" pitchFamily="34" charset="0"/>
          </a:endParaRPr>
        </a:p>
      </dsp:txBody>
      <dsp:txXfrm>
        <a:off x="869888" y="1640376"/>
        <a:ext cx="597818" cy="597820"/>
      </dsp:txXfrm>
    </dsp:sp>
    <dsp:sp modelId="{14EDA56E-7070-F24B-B0FA-D1A5EA9BDDDE}">
      <dsp:nvSpPr>
        <dsp:cNvPr id="0" name=""/>
        <dsp:cNvSpPr/>
      </dsp:nvSpPr>
      <dsp:spPr>
        <a:xfrm>
          <a:off x="848676" y="2476513"/>
          <a:ext cx="241554" cy="24158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1A8E347-52A2-E14D-8085-B3F860C26BB8}">
      <dsp:nvSpPr>
        <dsp:cNvPr id="0" name=""/>
        <dsp:cNvSpPr/>
      </dsp:nvSpPr>
      <dsp:spPr>
        <a:xfrm>
          <a:off x="1635345" y="1543004"/>
          <a:ext cx="241554" cy="24158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67E2EDF-BE7B-674E-9AD0-B6B28855B20A}">
      <dsp:nvSpPr>
        <dsp:cNvPr id="0" name=""/>
        <dsp:cNvSpPr/>
      </dsp:nvSpPr>
      <dsp:spPr>
        <a:xfrm>
          <a:off x="1635547" y="1794612"/>
          <a:ext cx="845442" cy="84544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s-ES_tradnl" sz="2000" b="0" i="1" kern="1200" noProof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ES_tradnl" sz="2000" b="0" i="1" kern="1200" noProof="0" smtClean="0">
                        <a:latin typeface="Cambria Math" panose="02040503050406030204" pitchFamily="18" charset="0"/>
                      </a:rPr>
                      <m:t>𝑋</m:t>
                    </m:r>
                  </m:e>
                  <m:sub>
                    <m:r>
                      <a:rPr lang="es-ES_tradnl" sz="2000" b="0" i="1" kern="1200" noProof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m:oMathPara>
          </a14:m>
          <a:endParaRPr lang="es-ES_tradnl" sz="2000" kern="1200" noProof="0" dirty="0">
            <a:latin typeface="Gill Sans Nova Light" panose="020B0302020104020203" pitchFamily="34" charset="0"/>
          </a:endParaRPr>
        </a:p>
      </dsp:txBody>
      <dsp:txXfrm>
        <a:off x="1759359" y="1918425"/>
        <a:ext cx="597818" cy="597820"/>
      </dsp:txXfrm>
    </dsp:sp>
    <dsp:sp modelId="{3B404B32-98F8-584E-AA59-83EDCBB0CCB6}">
      <dsp:nvSpPr>
        <dsp:cNvPr id="0" name=""/>
        <dsp:cNvSpPr/>
      </dsp:nvSpPr>
      <dsp:spPr>
        <a:xfrm>
          <a:off x="2326079" y="2652852"/>
          <a:ext cx="241554" cy="24158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9E2D3E9-04B8-8B4F-AF81-FBC6C703A380}">
      <dsp:nvSpPr>
        <dsp:cNvPr id="0" name=""/>
        <dsp:cNvSpPr/>
      </dsp:nvSpPr>
      <dsp:spPr>
        <a:xfrm>
          <a:off x="547944" y="2803391"/>
          <a:ext cx="845442" cy="84544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s-ES_tradnl" sz="2000" b="0" i="1" kern="1200" noProof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ES_tradnl" sz="2000" b="0" i="1" kern="1200" noProof="0" smtClean="0">
                        <a:latin typeface="Cambria Math" panose="02040503050406030204" pitchFamily="18" charset="0"/>
                      </a:rPr>
                      <m:t>𝑋</m:t>
                    </m:r>
                  </m:e>
                  <m:sub>
                    <m:r>
                      <a:rPr lang="es-ES_tradnl" sz="2000" b="0" i="1" kern="1200" noProof="0" smtClean="0">
                        <a:latin typeface="Cambria Math" panose="02040503050406030204" pitchFamily="18" charset="0"/>
                      </a:rPr>
                      <m:t>3</m:t>
                    </m:r>
                  </m:sub>
                </m:sSub>
              </m:oMath>
            </m:oMathPara>
          </a14:m>
          <a:endParaRPr lang="es-ES_tradnl" sz="2000" kern="1200" noProof="0" dirty="0">
            <a:latin typeface="Gill Sans Nova Light" panose="020B0302020104020203" pitchFamily="34" charset="0"/>
          </a:endParaRPr>
        </a:p>
      </dsp:txBody>
      <dsp:txXfrm>
        <a:off x="671756" y="2927204"/>
        <a:ext cx="597818" cy="597820"/>
      </dsp:txXfrm>
    </dsp:sp>
    <dsp:sp modelId="{F99D781A-8012-B547-9BAE-D0DC237FF493}">
      <dsp:nvSpPr>
        <dsp:cNvPr id="0" name=""/>
        <dsp:cNvSpPr/>
      </dsp:nvSpPr>
      <dsp:spPr>
        <a:xfrm>
          <a:off x="1482051" y="2736011"/>
          <a:ext cx="845442" cy="84544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s-ES_tradnl" sz="2000" b="0" i="1" kern="1200" noProof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s-ES_tradnl" sz="2000" b="0" i="1" kern="1200" noProof="0" smtClean="0">
                        <a:latin typeface="Cambria Math" panose="02040503050406030204" pitchFamily="18" charset="0"/>
                      </a:rPr>
                      <m:t>𝑋</m:t>
                    </m:r>
                  </m:e>
                  <m:sub>
                    <m:r>
                      <a:rPr lang="es-ES_tradnl" sz="2000" b="0" i="1" kern="1200" noProof="0" smtClean="0">
                        <a:latin typeface="Cambria Math" panose="02040503050406030204" pitchFamily="18" charset="0"/>
                      </a:rPr>
                      <m:t>𝑝</m:t>
                    </m:r>
                  </m:sub>
                </m:sSub>
              </m:oMath>
            </m:oMathPara>
          </a14:m>
          <a:endParaRPr lang="es-ES_tradnl" sz="2000" kern="1200" noProof="0" dirty="0">
            <a:latin typeface="Gill Sans Nova Light" panose="020B0302020104020203" pitchFamily="34" charset="0"/>
          </a:endParaRPr>
        </a:p>
      </dsp:txBody>
      <dsp:txXfrm>
        <a:off x="1605863" y="2859824"/>
        <a:ext cx="597818" cy="597820"/>
      </dsp:txXfrm>
    </dsp:sp>
    <dsp:sp modelId="{C8CAB78B-CAEA-044F-B615-1C0965582DFD}">
      <dsp:nvSpPr>
        <dsp:cNvPr id="0" name=""/>
        <dsp:cNvSpPr/>
      </dsp:nvSpPr>
      <dsp:spPr>
        <a:xfrm>
          <a:off x="1198688" y="2418942"/>
          <a:ext cx="415248" cy="41515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B34822A-49B4-0D4D-B006-8F0F0E49E95C}">
      <dsp:nvSpPr>
        <dsp:cNvPr id="0" name=""/>
        <dsp:cNvSpPr/>
      </dsp:nvSpPr>
      <dsp:spPr>
        <a:xfrm>
          <a:off x="577432" y="2631316"/>
          <a:ext cx="181570" cy="18145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347F53C-6E88-9F40-9FC2-AFC7C0C5AA07}">
      <dsp:nvSpPr>
        <dsp:cNvPr id="0" name=""/>
        <dsp:cNvSpPr/>
      </dsp:nvSpPr>
      <dsp:spPr>
        <a:xfrm>
          <a:off x="539155" y="3653744"/>
          <a:ext cx="2178753" cy="574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a:rPr lang="es-ES_tradnl" sz="2400" i="1" kern="1200" noProof="0" smtClean="0">
                  <a:latin typeface="Cambria Math" panose="02040503050406030204" pitchFamily="18" charset="0"/>
                </a:rPr>
                <m:t>𝑝</m:t>
              </m:r>
            </m:oMath>
          </a14:m>
          <a:r>
            <a:rPr lang="es-ES_tradnl" sz="2400" kern="1200" noProof="0" dirty="0">
              <a:latin typeface="Gill Sans Nova Light" panose="020B0302020104020203" pitchFamily="34" charset="0"/>
            </a:rPr>
            <a:t> predictores</a:t>
          </a:r>
        </a:p>
      </dsp:txBody>
      <dsp:txXfrm>
        <a:off x="539155" y="3653744"/>
        <a:ext cx="2178753" cy="5740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64025-9F1C-B54C-874D-6AE83D7874AF}" type="datetimeFigureOut">
              <a:rPr lang="en-US" smtClean="0"/>
              <a:t>9/5/25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412AF-8B30-1C4A-9486-8B7EE1FDFB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2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92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5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08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08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83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0722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22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89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6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18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79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189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23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14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B98C-7E11-E20C-7CA1-01CA7BC60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FC3A6-7EF0-25DE-49FD-093DABEA4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BDF46-6163-6B81-C8F2-2AFCA65AD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9E8CE-0F35-F541-BCBD-B6195E92A87C}" type="datetime1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8C366-551D-FE97-2B1D-32127BF38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01B1D-ECC1-F92A-E5F2-CCE79365E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86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6847-10A3-1E86-2365-C19719B4A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4D640-C06A-7E21-00D5-44964ADC6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FEB36-D0A3-DD5E-C201-B27A7169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076C-0815-964C-A5EB-391D5811865D}" type="datetime1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6C4C8-11C3-310B-0494-5A9A39C6A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3FB9E-F285-F7AE-0E8F-94E44391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31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9591E1-25BE-1B7D-2747-B206B76901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C95D2-79AD-B457-5041-AF0BC72AD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D9B71-7EFC-DD71-1559-F745192F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252A1-199D-114C-9638-8F4E0A0E3B4E}" type="datetime1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FD8D1-6C57-FE1E-C640-C760ABFF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79F31-ACBF-4495-3650-1BBE0598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1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0CDC1-3848-0D97-B7AC-87941E6A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930B0-69E0-A392-06B3-B0B255B70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B745A-C184-9A02-3478-963C49CD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08A790-CB55-8445-A175-4B755B616B28}" type="datetime1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E6306-932B-2678-8102-D5B1FF6A8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FBCBB-A717-3F86-896B-2E915566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CE9D-254D-F34F-04CD-7171E08A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3A657-71FF-6D0F-FA99-85DC67E6E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D6D25-137F-9F92-60F0-FB0CA02EF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0DB7-12FD-E040-A571-9A2A9953F039}" type="datetime1">
              <a:rPr lang="en-US" smtClean="0"/>
              <a:t>9/5/25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48134-AEC4-52EE-619E-153EC79D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96E28-6B6A-F6F8-4722-E4543D31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86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1D6C-E496-E079-CBB1-0568125CB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E5603-C8AA-9A92-329E-1802B5F59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50DDA-AA05-B9E0-6968-15C94DE92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06625-219C-99D2-3E54-1E8F41B24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09A57-CF75-A84D-B555-C90632D140A8}" type="datetime1">
              <a:rPr lang="en-US" smtClean="0"/>
              <a:t>9/5/25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ABBC7-B012-FDE4-EA5B-0F69DA2E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5FDEE-8F41-2CAA-8017-4038F3B8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56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BA04D-9D5C-EB18-C5D0-F76A09B06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72525-56CB-7F89-4E11-9F3346C59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198E8-A9B1-48FB-F54D-A3A92D36D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1E517-63E9-95AE-DECC-CFC5865D1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42A0CC-FDD5-8EAE-60EC-D76CDDC97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DA6C08-7F94-962B-4B6D-4E592F0E2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32B89-5B15-7440-93D9-E782F3BE191D}" type="datetime1">
              <a:rPr lang="en-US" smtClean="0"/>
              <a:t>9/5/25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6DBB8B-904B-340C-44C2-AEB8E7341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57219B-396C-1FD3-E2D2-AE434727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64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471B7-64C8-5681-B050-6630E101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026AF0-FBD4-6543-A23B-33B8EC5C6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6A7CC-2D97-2345-8DAD-4A37DF7413EF}" type="datetime1">
              <a:rPr lang="en-US" smtClean="0"/>
              <a:t>9/5/25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87316-ECA6-24C4-30E6-F285BB5BB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1D056-F9AE-1692-E81E-AF758FCC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57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A10710-3846-C9D7-2144-F947912C5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40053-99FC-2C4C-AE81-1DDDD66DA84F}" type="datetime1">
              <a:rPr lang="en-US" smtClean="0"/>
              <a:t>9/5/25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8AC6AD-5E2E-A761-7126-579D50261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490D8-22CE-08FF-C435-CF9436B2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2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C159F-BCFE-0041-5B65-0F7FC249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DE978-B876-7F13-E812-15175B9B4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065CE-0860-1EFD-1CD1-8D84398DF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E4DE7-1714-6B66-42FD-77D069D7B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F9FEC-A4E3-6F42-99D7-60930184D62D}" type="datetime1">
              <a:rPr lang="en-US" smtClean="0"/>
              <a:t>9/5/25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CCE9F-F437-9F8B-15B0-8576AFF5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9748-1BAE-0CB1-1ED5-9FF402F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04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5094-D299-E460-49A2-D005A07A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69A670-8C5F-885F-FB89-1940119E60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02C41-9999-BFD6-AEAD-EB346FCC3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5BE73-C51E-CB3B-FD3F-C461033F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0929B-4D46-C442-8791-A547B3D6087C}" type="datetime1">
              <a:rPr lang="en-US" smtClean="0"/>
              <a:t>9/5/25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D6684-3CE0-4A83-95A6-6EBB0949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73D51-51CE-D827-C1EE-C87D922E8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1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CE12EA-8A8E-06EC-6E57-8E5E96C51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40FE1-91A8-46C3-32E1-30AAA21A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69DB0-88CE-6331-AB80-0CB309875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4E078F21-4140-5E40-B327-1420A46649A6}" type="datetime1">
              <a:rPr lang="en-US" noProof="0" smtClean="0"/>
              <a:t>9/5/25</a:t>
            </a:fld>
            <a:endParaRPr lang="es-ES_tradnl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5CBFB-E83F-ED57-BB3C-53CCB6662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endParaRPr lang="es-ES_tradnl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DCCDE-D195-0527-335D-0AECD8803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78C1CC4-2077-434E-BCF1-5D01C08A9B17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80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Goudy Old Style" panose="02020502050305020303" pitchFamily="18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alendly.com/m-n-romero91/30min-office-hour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8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0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1.png"/><Relationship Id="rId5" Type="http://schemas.openxmlformats.org/officeDocument/2006/relationships/image" Target="../media/image191.png"/><Relationship Id="rId4" Type="http://schemas.openxmlformats.org/officeDocument/2006/relationships/image" Target="../media/image1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1.png"/><Relationship Id="rId5" Type="http://schemas.openxmlformats.org/officeDocument/2006/relationships/image" Target="../media/image191.png"/><Relationship Id="rId4" Type="http://schemas.openxmlformats.org/officeDocument/2006/relationships/image" Target="../media/image1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1.png"/><Relationship Id="rId5" Type="http://schemas.openxmlformats.org/officeDocument/2006/relationships/image" Target="../media/image191.png"/><Relationship Id="rId4" Type="http://schemas.openxmlformats.org/officeDocument/2006/relationships/image" Target="../media/image18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4homemenaje.com/orden-en-los-cajones-y-encimera-de-la-cocina/" TargetMode="External"/><Relationship Id="rId4" Type="http://schemas.openxmlformats.org/officeDocument/2006/relationships/hyperlink" Target="https://www.freepik.es/fotos-premium/primer-plano-cajon-utensilios-cocina-desordenado_385381938.htm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zalarushirajsinh07/the-elbow-method-finding-the-optimal-number-of-clusters-d297f5aeb189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google.com/udesa.edu.ar/lys/p&#225;gina-principal?authuser=0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hyperlink" Target="mailto:25RO35480961@campus.economicas.uba.ar" TargetMode="Externa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C8F4-54CC-EED9-C31F-8F80FFB62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6910"/>
            <a:ext cx="9144000" cy="2387600"/>
          </a:xfrm>
        </p:spPr>
        <p:txBody>
          <a:bodyPr>
            <a:normAutofit/>
          </a:bodyPr>
          <a:lstStyle/>
          <a:p>
            <a:r>
              <a:rPr lang="es-ES" sz="4400" kern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Métodos No Supervisados:</a:t>
            </a:r>
            <a:br>
              <a:rPr lang="es-ES" sz="4400" kern="1400" dirty="0"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4400" kern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PCA &amp; Clúster</a:t>
            </a:r>
            <a:endParaRPr lang="en-US" sz="14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55BDD-1493-5FB8-8EDB-106F9B362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911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s-ES" sz="3200" dirty="0">
                <a:solidFill>
                  <a:srgbClr val="000000"/>
                </a:solidFill>
                <a:effectLst/>
                <a:latin typeface="Gill Sans Nova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María Noelia Romero</a:t>
            </a:r>
            <a:r>
              <a:rPr lang="en-US" sz="4000" dirty="0">
                <a:effectLst/>
              </a:rPr>
              <a:t> </a:t>
            </a:r>
            <a:endParaRPr lang="en-US" sz="4000" dirty="0"/>
          </a:p>
          <a:p>
            <a:r>
              <a:rPr lang="es-ES" sz="2800" dirty="0">
                <a:solidFill>
                  <a:srgbClr val="000000"/>
                </a:solidFill>
                <a:latin typeface="Gill Sans Nova Light" panose="020F0302020204030204" pitchFamily="34" charset="0"/>
                <a:cs typeface="Times New Roman" panose="02020603050405020304" pitchFamily="18" charset="0"/>
              </a:rPr>
              <a:t>Clase 4</a:t>
            </a: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EADCD9-CEB1-5D1E-D7AC-167899E2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27F2D-CC52-462D-4A92-C7C4502C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50" y="853123"/>
            <a:ext cx="1463040" cy="1463040"/>
          </a:xfrm>
          <a:prstGeom prst="rect">
            <a:avLst/>
          </a:prstGeom>
        </p:spPr>
      </p:pic>
      <p:pic>
        <p:nvPicPr>
          <p:cNvPr id="6" name="Picture 5" descr="A blue and yellow logo&#10;&#10;Description automatically generated">
            <a:extLst>
              <a:ext uri="{FF2B5EF4-FFF2-40B4-BE49-F238E27FC236}">
                <a16:creationId xmlns:a16="http://schemas.microsoft.com/office/drawing/2014/main" id="{939E0972-AB4F-C51D-7B38-9F10B613F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007" y="849631"/>
            <a:ext cx="1271793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31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1622E-80BB-1D13-7569-BD4D2AE5C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Análisis de Componentes Principales: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Introducción II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0C8146-D8BA-60DB-AFB6-E5FDC5AF9E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/>
                  <a:t>Método muy usado en </a:t>
                </a:r>
                <a:r>
                  <a:rPr lang="es-ES_tradnl" dirty="0">
                    <a:solidFill>
                      <a:srgbClr val="002060"/>
                    </a:solidFill>
                  </a:rPr>
                  <a:t>análisis descriptivo </a:t>
                </a:r>
                <a:r>
                  <a:rPr lang="es-ES_tradnl" dirty="0"/>
                  <a:t>y</a:t>
                </a:r>
                <a:r>
                  <a:rPr lang="es-ES_tradnl" dirty="0">
                    <a:solidFill>
                      <a:srgbClr val="002060"/>
                    </a:solidFill>
                  </a:rPr>
                  <a:t> exploratorio </a:t>
                </a:r>
                <a:r>
                  <a:rPr lang="es-ES_tradnl" dirty="0"/>
                  <a:t>de los datos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Ayuda a visualizar los datos</a:t>
                </a:r>
              </a:p>
              <a:p>
                <a:pPr lvl="1"/>
                <a:r>
                  <a:rPr lang="es-ES_tradnl" dirty="0"/>
                  <a:t>Ayuda de </a:t>
                </a:r>
                <a:r>
                  <a:rPr lang="es-ES_tradnl" dirty="0">
                    <a:solidFill>
                      <a:srgbClr val="FF0000"/>
                    </a:solidFill>
                  </a:rPr>
                  <a:t>reducir la dimensión </a:t>
                </a:r>
                <a:r>
                  <a:rPr lang="es-ES_tradnl" dirty="0"/>
                  <a:t>de una matriz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ES_tradnl" dirty="0"/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_tradnl" dirty="0"/>
                  <a:t> en un menor número de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s-ES_tradnl" dirty="0"/>
                  <a:t>, con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s-ES_tradnl" i="1" dirty="0"/>
              </a:p>
              <a:p>
                <a:pPr lvl="2"/>
                <a:r>
                  <a:rPr lang="es-ES_tradnl" dirty="0">
                    <a:solidFill>
                      <a:srgbClr val="002060"/>
                    </a:solidFill>
                  </a:rPr>
                  <a:t>En las aplicaciones</a:t>
                </a:r>
                <a:r>
                  <a:rPr lang="es-ES_tradnl" dirty="0"/>
                  <a:t>: ayuda a </a:t>
                </a:r>
                <a:r>
                  <a:rPr lang="es-ES_tradnl" dirty="0">
                    <a:solidFill>
                      <a:schemeClr val="accent6">
                        <a:lumMod val="75000"/>
                      </a:schemeClr>
                    </a:solidFill>
                  </a:rPr>
                  <a:t>crear variables</a:t>
                </a:r>
                <a:r>
                  <a:rPr lang="es-ES_tradnl" dirty="0"/>
                  <a:t> para una regresión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0C8146-D8BA-60DB-AFB6-E5FDC5AF9E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r="-120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A251A-CE2A-97EE-75FA-D8E9103DA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20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6DE17-EA14-9289-1F87-82D7DB942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Análisis de Componentes Principales: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Motivación I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1A186B-0283-9B6D-F564-8DE2A2560C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_tradnl" dirty="0"/>
                  <a:t>Supongamos: datos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_tradnl" dirty="0"/>
                  <a:t> observaciones 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_tradnl" dirty="0"/>
                  <a:t> predictores</a:t>
                </a:r>
              </a:p>
              <a:p>
                <a:r>
                  <a:rPr lang="es-ES_tradnl" dirty="0"/>
                  <a:t>Queremos visualizar los datos como parte del proceso exploratorio de los datos</a:t>
                </a:r>
              </a:p>
              <a:p>
                <a:pPr lvl="1"/>
                <a:r>
                  <a:rPr lang="es-ES_tradnl" dirty="0"/>
                  <a:t>¿Qué hacemos?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1A186B-0283-9B6D-F564-8DE2A2560C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AC04B-6921-7366-1784-45D74325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7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BBFB84-1BF1-73ED-FBA9-61E4372CA58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ES_tradnl" dirty="0"/>
                  <a:t>Correlaciones entre dos variables: </a:t>
                </a:r>
                <a:r>
                  <a:rPr lang="es-ES_tradn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scatterplot</a:t>
                </a:r>
                <a:br>
                  <a:rPr lang="es-ES_tradn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</a:br>
                <a:r>
                  <a:rPr lang="es-ES_tradn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Datos de créditos, </a:t>
                </a:r>
                <a14:m>
                  <m:oMath xmlns:m="http://schemas.openxmlformats.org/officeDocument/2006/math">
                    <m:r>
                      <a:rPr lang="es-ES_tradnl" sz="44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_tradn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=7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EBBFB84-1BF1-73ED-FBA9-61E4372CA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4286" b="-2190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2172E490-3CEC-78DB-71E9-DD829E188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04095" y="1660776"/>
            <a:ext cx="5311333" cy="519722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0C0D6-2E57-8941-3231-27E0B2B9C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55F1F0-782B-FED1-D6BB-A936B282E969}"/>
              </a:ext>
            </a:extLst>
          </p:cNvPr>
          <p:cNvSpPr txBox="1"/>
          <p:nvPr/>
        </p:nvSpPr>
        <p:spPr>
          <a:xfrm>
            <a:off x="9215034" y="5896660"/>
            <a:ext cx="2138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James et al (2023)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ISLP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,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pag.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92</a:t>
            </a:r>
          </a:p>
        </p:txBody>
      </p:sp>
    </p:spTree>
    <p:extLst>
      <p:ext uri="{BB962C8B-B14F-4D97-AF65-F5344CB8AC3E}">
        <p14:creationId xmlns:p14="http://schemas.microsoft.com/office/powerpoint/2010/main" val="1495730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1670AD-40C6-C945-69D5-7A8A5F01DCE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ES_tradnl" dirty="0"/>
                  <a:t>Pero si</a:t>
                </a:r>
                <a:r>
                  <a:rPr lang="es-ES_tradnl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s-ES_tradnl" sz="4400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4400" b="1" i="0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s-ES_tradnl" dirty="0">
                    <a:solidFill>
                      <a:srgbClr val="002060"/>
                    </a:solidFill>
                  </a:rPr>
                  <a:t>7</a:t>
                </a:r>
                <a:endParaRPr lang="es-ES_tradn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71670AD-40C6-C945-69D5-7A8A5F01DC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12E647-12AC-A44D-B5EC-B5DE1030573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s-ES_tradnl" dirty="0"/>
                  <a:t>Numero de combinaciones posibles de scatter plots de dos variables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s-ES_tradnl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s-ES_tradnl" dirty="0"/>
              </a:p>
              <a:p>
                <a:r>
                  <a:rPr lang="es-ES_tradnl" dirty="0"/>
                  <a:t>Probablemente: </a:t>
                </a:r>
                <a:r>
                  <a:rPr lang="es-ES_tradnl" dirty="0">
                    <a:solidFill>
                      <a:srgbClr val="FF0000"/>
                    </a:solidFill>
                  </a:rPr>
                  <a:t>no</a:t>
                </a:r>
                <a:r>
                  <a:rPr lang="es-ES_tradnl" dirty="0"/>
                  <a:t> serían scatter plots informativo</a:t>
                </a:r>
              </a:p>
              <a:p>
                <a:r>
                  <a:rPr lang="es-ES_tradnl" dirty="0"/>
                  <a:t>¿Cómo visualizamos los datos cuando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_tradnl" dirty="0"/>
                  <a:t> es grande? </a:t>
                </a:r>
              </a:p>
              <a:p>
                <a:pPr marL="457200" lvl="1" indent="0">
                  <a:buNone/>
                </a:pPr>
                <a:endParaRPr lang="es-ES_tradnl" dirty="0"/>
              </a:p>
              <a:p>
                <a:pPr marL="457200" lvl="1" indent="0">
                  <a:buNone/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12E647-12AC-A44D-B5EC-B5DE103057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711" r="-2934" b="-116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A4C25DE6-DDCA-7078-A1B6-7FA7173A8FC0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760861549"/>
                  </p:ext>
                </p:extLst>
              </p:nvPr>
            </p:nvGraphicFramePr>
            <p:xfrm>
              <a:off x="6096000" y="1044006"/>
              <a:ext cx="4551336" cy="4769988"/>
            </p:xfrm>
            <a:graphic>
              <a:graphicData uri="http://schemas.openxmlformats.org/drawingml/2006/table">
                <a:tbl>
                  <a:tblPr>
                    <a:tableStyleId>{793D81CF-94F2-401A-BA57-92F5A7B2D0C5}</a:tableStyleId>
                  </a:tblPr>
                  <a:tblGrid>
                    <a:gridCol w="2275668">
                      <a:extLst>
                        <a:ext uri="{9D8B030D-6E8A-4147-A177-3AD203B41FA5}">
                          <a16:colId xmlns:a16="http://schemas.microsoft.com/office/drawing/2014/main" val="605283090"/>
                        </a:ext>
                      </a:extLst>
                    </a:gridCol>
                    <a:gridCol w="2275668">
                      <a:extLst>
                        <a:ext uri="{9D8B030D-6E8A-4147-A177-3AD203B41FA5}">
                          <a16:colId xmlns:a16="http://schemas.microsoft.com/office/drawing/2014/main" val="1808375856"/>
                        </a:ext>
                      </a:extLst>
                    </a:gridCol>
                  </a:tblGrid>
                  <a:tr h="641853"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 xmlns:m="http://schemas.openxmlformats.org/officeDocument/2006/math"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oMath>
                          </a14:m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 predictores</a:t>
                          </a:r>
                        </a:p>
                      </a:txBody>
                      <a:tcPr marL="9525" marR="9525" marT="9525" marB="0" anchor="b">
                        <a:lnL w="12700" cmpd="sng"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1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N scatterplots</a:t>
                          </a:r>
                          <a:endParaRPr lang="en-US" sz="2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4833545"/>
                      </a:ext>
                    </a:extLst>
                  </a:tr>
                  <a:tr h="32707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2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12700" cmpd="sng"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1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42620018"/>
                      </a:ext>
                    </a:extLst>
                  </a:tr>
                  <a:tr h="32707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3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12700" cmpd="sng"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3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89777467"/>
                      </a:ext>
                    </a:extLst>
                  </a:tr>
                  <a:tr h="32707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>
                              <a:effectLst/>
                              <a:latin typeface="Gill Sans Nova Light" panose="020B0302020104020203" pitchFamily="34" charset="0"/>
                            </a:rPr>
                            <a:t>4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12700" cmpd="sng"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6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91883380"/>
                      </a:ext>
                    </a:extLst>
                  </a:tr>
                  <a:tr h="32707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>
                              <a:effectLst/>
                              <a:latin typeface="Gill Sans Nova Light" panose="020B0302020104020203" pitchFamily="34" charset="0"/>
                            </a:rPr>
                            <a:t>5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12700" cmpd="sng"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10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0590247"/>
                      </a:ext>
                    </a:extLst>
                  </a:tr>
                  <a:tr h="32707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>
                              <a:effectLst/>
                              <a:latin typeface="Gill Sans Nova Light" panose="020B0302020104020203" pitchFamily="34" charset="0"/>
                            </a:rPr>
                            <a:t>6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12700" cmpd="sng"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15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26365249"/>
                      </a:ext>
                    </a:extLst>
                  </a:tr>
                  <a:tr h="32707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>
                              <a:effectLst/>
                              <a:latin typeface="Gill Sans Nova Light" panose="020B0302020104020203" pitchFamily="34" charset="0"/>
                            </a:rPr>
                            <a:t>7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12700" cmpd="sng"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21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54137119"/>
                      </a:ext>
                    </a:extLst>
                  </a:tr>
                  <a:tr h="32707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>
                              <a:effectLst/>
                              <a:latin typeface="Gill Sans Nova Light" panose="020B0302020104020203" pitchFamily="34" charset="0"/>
                            </a:rPr>
                            <a:t>8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12700" cmpd="sng"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28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98265878"/>
                      </a:ext>
                    </a:extLst>
                  </a:tr>
                  <a:tr h="32707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>
                              <a:effectLst/>
                              <a:latin typeface="Gill Sans Nova Light" panose="020B0302020104020203" pitchFamily="34" charset="0"/>
                            </a:rPr>
                            <a:t>9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12700" cmpd="sng"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36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00545600"/>
                      </a:ext>
                    </a:extLst>
                  </a:tr>
                  <a:tr h="32707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>
                              <a:effectLst/>
                              <a:latin typeface="Gill Sans Nova Light" panose="020B0302020104020203" pitchFamily="34" charset="0"/>
                            </a:rPr>
                            <a:t>10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12700" cmpd="sng"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45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6920581"/>
                      </a:ext>
                    </a:extLst>
                  </a:tr>
                  <a:tr h="32707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>
                              <a:effectLst/>
                              <a:latin typeface="Gill Sans Nova Light" panose="020B0302020104020203" pitchFamily="34" charset="0"/>
                            </a:rPr>
                            <a:t>100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12700" cmpd="sng"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4.950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63996959"/>
                      </a:ext>
                    </a:extLst>
                  </a:tr>
                  <a:tr h="32707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500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12700" cmpd="sng"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124.750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4436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A4C25DE6-DDCA-7078-A1B6-7FA7173A8FC0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3760861549"/>
                  </p:ext>
                </p:extLst>
              </p:nvPr>
            </p:nvGraphicFramePr>
            <p:xfrm>
              <a:off x="6096000" y="1044006"/>
              <a:ext cx="4551336" cy="4769988"/>
            </p:xfrm>
            <a:graphic>
              <a:graphicData uri="http://schemas.openxmlformats.org/drawingml/2006/table">
                <a:tbl>
                  <a:tblPr>
                    <a:tableStyleId>{793D81CF-94F2-401A-BA57-92F5A7B2D0C5}</a:tableStyleId>
                  </a:tblPr>
                  <a:tblGrid>
                    <a:gridCol w="2275668">
                      <a:extLst>
                        <a:ext uri="{9D8B030D-6E8A-4147-A177-3AD203B41FA5}">
                          <a16:colId xmlns:a16="http://schemas.microsoft.com/office/drawing/2014/main" val="605283090"/>
                        </a:ext>
                      </a:extLst>
                    </a:gridCol>
                    <a:gridCol w="2275668">
                      <a:extLst>
                        <a:ext uri="{9D8B030D-6E8A-4147-A177-3AD203B41FA5}">
                          <a16:colId xmlns:a16="http://schemas.microsoft.com/office/drawing/2014/main" val="1808375856"/>
                        </a:ext>
                      </a:extLst>
                    </a:gridCol>
                  </a:tblGrid>
                  <a:tr h="6418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 w="12700" cmpd="sng"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61" r="-100000" b="-66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800" b="1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N scatterplots</a:t>
                          </a:r>
                          <a:endParaRPr lang="en-US" sz="28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4833545"/>
                      </a:ext>
                    </a:extLst>
                  </a:tr>
                  <a:tr h="3752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2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12700" cmpd="sng">
                          <a:noFill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1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842620018"/>
                      </a:ext>
                    </a:extLst>
                  </a:tr>
                  <a:tr h="3752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3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12700" cmpd="sng"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3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89777467"/>
                      </a:ext>
                    </a:extLst>
                  </a:tr>
                  <a:tr h="3752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>
                              <a:effectLst/>
                              <a:latin typeface="Gill Sans Nova Light" panose="020B0302020104020203" pitchFamily="34" charset="0"/>
                            </a:rPr>
                            <a:t>4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12700" cmpd="sng"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6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91883380"/>
                      </a:ext>
                    </a:extLst>
                  </a:tr>
                  <a:tr h="3752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>
                              <a:effectLst/>
                              <a:latin typeface="Gill Sans Nova Light" panose="020B0302020104020203" pitchFamily="34" charset="0"/>
                            </a:rPr>
                            <a:t>5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12700" cmpd="sng"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10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0590247"/>
                      </a:ext>
                    </a:extLst>
                  </a:tr>
                  <a:tr h="3752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>
                              <a:effectLst/>
                              <a:latin typeface="Gill Sans Nova Light" panose="020B0302020104020203" pitchFamily="34" charset="0"/>
                            </a:rPr>
                            <a:t>6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12700" cmpd="sng"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15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26365249"/>
                      </a:ext>
                    </a:extLst>
                  </a:tr>
                  <a:tr h="3752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>
                              <a:effectLst/>
                              <a:latin typeface="Gill Sans Nova Light" panose="020B0302020104020203" pitchFamily="34" charset="0"/>
                            </a:rPr>
                            <a:t>7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12700" cmpd="sng"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21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54137119"/>
                      </a:ext>
                    </a:extLst>
                  </a:tr>
                  <a:tr h="3752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>
                              <a:effectLst/>
                              <a:latin typeface="Gill Sans Nova Light" panose="020B0302020104020203" pitchFamily="34" charset="0"/>
                            </a:rPr>
                            <a:t>8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12700" cmpd="sng"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28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98265878"/>
                      </a:ext>
                    </a:extLst>
                  </a:tr>
                  <a:tr h="3752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>
                              <a:effectLst/>
                              <a:latin typeface="Gill Sans Nova Light" panose="020B0302020104020203" pitchFamily="34" charset="0"/>
                            </a:rPr>
                            <a:t>9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12700" cmpd="sng"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36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00545600"/>
                      </a:ext>
                    </a:extLst>
                  </a:tr>
                  <a:tr h="3752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>
                              <a:effectLst/>
                              <a:latin typeface="Gill Sans Nova Light" panose="020B0302020104020203" pitchFamily="34" charset="0"/>
                            </a:rPr>
                            <a:t>10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12700" cmpd="sng"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45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76920581"/>
                      </a:ext>
                    </a:extLst>
                  </a:tr>
                  <a:tr h="3752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>
                              <a:effectLst/>
                              <a:latin typeface="Gill Sans Nova Light" panose="020B0302020104020203" pitchFamily="34" charset="0"/>
                            </a:rPr>
                            <a:t>100</a:t>
                          </a:r>
                          <a:endParaRPr lang="en-US" sz="2400" b="0" i="0" u="none" strike="noStrike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12700" cmpd="sng"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4.950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63996959"/>
                      </a:ext>
                    </a:extLst>
                  </a:tr>
                  <a:tr h="375285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500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12700" cmpd="sng">
                          <a:noFill/>
                        </a:lnL>
                        <a:lnR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u="none" strike="noStrike" dirty="0">
                              <a:effectLst/>
                              <a:latin typeface="Gill Sans Nova Light" panose="020B0302020104020203" pitchFamily="34" charset="0"/>
                            </a:rPr>
                            <a:t>124.750</a:t>
                          </a:r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84436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7B7E8-0DA9-CDD9-8B5E-5CA1A6F76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3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FA80-4380-871C-7E15-55D9141D6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Reducción de la Dimensionalidad: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</a:t>
            </a:r>
            <a:r>
              <a:rPr lang="es-ES_tradn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106F-AD09-F5BD-5493-BC317ADDD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>
                <a:solidFill>
                  <a:srgbClr val="FF0000"/>
                </a:solidFill>
              </a:rPr>
              <a:t>Idea</a:t>
            </a:r>
            <a:r>
              <a:rPr lang="es-ES_tradnl" dirty="0"/>
              <a:t>: representar los datos en muy poquitas dimensiones </a:t>
            </a:r>
            <a:r>
              <a:rPr lang="es-ES_tradnl" dirty="0">
                <a:solidFill>
                  <a:srgbClr val="002060"/>
                </a:solidFill>
              </a:rPr>
              <a:t>sin perder información</a:t>
            </a:r>
            <a:r>
              <a:rPr lang="es-ES_tradnl" dirty="0"/>
              <a:t>.</a:t>
            </a:r>
          </a:p>
          <a:p>
            <a:r>
              <a:rPr lang="es-ES_tradnl" dirty="0"/>
              <a:t>Por ejemplo: Test psicológicos cognitivos: </a:t>
            </a:r>
          </a:p>
          <a:p>
            <a:pPr lvl="1"/>
            <a:r>
              <a:rPr lang="es-ES_tradnl" dirty="0"/>
              <a:t>200 preguntas, 60 personas </a:t>
            </a:r>
          </a:p>
          <a:p>
            <a:pPr lvl="1"/>
            <a:r>
              <a:rPr lang="es-ES_tradnl" dirty="0">
                <a:solidFill>
                  <a:srgbClr val="002060"/>
                </a:solidFill>
              </a:rPr>
              <a:t>Objetivo</a:t>
            </a:r>
            <a:r>
              <a:rPr lang="es-ES_tradnl" dirty="0"/>
              <a:t>: Poder representar gran parte de los datos en cinco dimensiones que podamos graficas. (¿Big Five?)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76C7C-6887-9A05-FD45-440CA1C27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615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A83D-156B-E431-2CC6-72AD0EB0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Análisis de Componentes Principales (PCA)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7B2EEF-1812-D2DE-ABAF-4306E702B38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s-ES_tradnl" dirty="0">
                    <a:solidFill>
                      <a:schemeClr val="accent6">
                        <a:lumMod val="75000"/>
                      </a:schemeClr>
                    </a:solidFill>
                  </a:rPr>
                  <a:t>Solución</a:t>
                </a:r>
                <a:r>
                  <a:rPr lang="es-ES_tradnl" dirty="0"/>
                  <a:t>: Análisis de Componentes Principales</a:t>
                </a:r>
              </a:p>
              <a:p>
                <a:r>
                  <a:rPr lang="es-ES_tradnl" dirty="0">
                    <a:solidFill>
                      <a:srgbClr val="FF0000"/>
                    </a:solidFill>
                  </a:rPr>
                  <a:t>Idea</a:t>
                </a:r>
                <a:r>
                  <a:rPr lang="es-ES_tradnl" dirty="0"/>
                  <a:t>: con pocas variables podamos explicar gran parte de la variabilidad original de los datos</a:t>
                </a:r>
              </a:p>
              <a:p>
                <a:r>
                  <a:rPr lang="es-ES_tradnl" dirty="0"/>
                  <a:t>Cada dimensión es una </a:t>
                </a:r>
                <a:r>
                  <a:rPr lang="es-ES_tradnl" dirty="0">
                    <a:solidFill>
                      <a:srgbClr val="002060"/>
                    </a:solidFill>
                  </a:rPr>
                  <a:t>combinación lineal </a:t>
                </a:r>
                <a:r>
                  <a:rPr lang="es-ES_tradnl" dirty="0"/>
                  <a:t>de los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_tradnl" dirty="0"/>
                  <a:t> predictores</a:t>
                </a:r>
              </a:p>
              <a:p>
                <a:r>
                  <a:rPr lang="es-ES_tradnl" dirty="0"/>
                  <a:t>Componente = Dimensión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7B2EEF-1812-D2DE-ABAF-4306E702B3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467" r="-48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96B4B-79B2-BC2D-4B97-87667E72F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5A5ABCEE-22D7-BDDE-A2D5-D9E6F741DC85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179704394"/>
                  </p:ext>
                </p:extLst>
              </p:nvPr>
            </p:nvGraphicFramePr>
            <p:xfrm>
              <a:off x="6019800" y="1469036"/>
              <a:ext cx="5822430" cy="538896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5A5ABCEE-22D7-BDDE-A2D5-D9E6F741DC85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1179704394"/>
                  </p:ext>
                </p:extLst>
              </p:nvPr>
            </p:nvGraphicFramePr>
            <p:xfrm>
              <a:off x="6019800" y="1469036"/>
              <a:ext cx="5822430" cy="538896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27425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PCA Formalmente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sz="2400" b="1" dirty="0">
                <a:solidFill>
                  <a:srgbClr val="00663D"/>
                </a:solidFill>
                <a:effectLst/>
                <a:latin typeface="Times" pitchFamily="2" charset="0"/>
                <a:ea typeface="Times" pitchFamily="2" charset="0"/>
                <a:cs typeface="Times" pitchFamily="2" charset="0"/>
              </a:rPr>
              <a:t>† </a:t>
            </a:r>
            <a:r>
              <a:rPr lang="en-US" sz="2400" dirty="0"/>
              <a:t>James, G., Witten, D., Hastie, T., Tibshirani, R., &amp; Taylor, J. (2023). </a:t>
            </a:r>
            <a:r>
              <a:rPr lang="en-US" sz="2400" i="1" dirty="0"/>
              <a:t>An introduction to statistical learning: With applications in Python. </a:t>
            </a:r>
            <a:r>
              <a:rPr lang="en-US" b="1" dirty="0"/>
              <a:t>Chap. 6.3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392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10E4FD-2DBC-AAD4-5AD2-71B1A7DA0CE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_tradnl" sz="4000" dirty="0"/>
                  <a:t>PCA Formalmente I: </a:t>
                </a:r>
                <a:r>
                  <a:rPr lang="es-ES_tradnl" sz="4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De </a:t>
                </a:r>
                <a14:m>
                  <m:oMath xmlns:m="http://schemas.openxmlformats.org/officeDocument/2006/math">
                    <m:r>
                      <a:rPr lang="es-ES_tradnl" sz="4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_tradnl" sz="4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 </a:t>
                </a:r>
                <a14:m>
                  <m:oMath xmlns:m="http://schemas.openxmlformats.org/officeDocument/2006/math">
                    <m:r>
                      <a:rPr lang="es-ES_tradnl" sz="40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s-ES_tradnl" sz="40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predictores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B10E4FD-2DBC-AAD4-5AD2-71B1A7DA0C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B7428-BAF8-C43C-0F61-3A249901DD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_tradnl" dirty="0"/>
                  <a:t> predictores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s-ES_tradnl" i="1" dirty="0"/>
              </a:p>
              <a:p>
                <a:pPr>
                  <a:lnSpc>
                    <a:spcPct val="12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Transformación de predictores: </a:t>
                </a:r>
                <a:r>
                  <a:rPr lang="es-ES_tradnl" dirty="0"/>
                  <a:t>combinación lineal de los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_tradnl" i="1" dirty="0"/>
                  <a:t> </a:t>
                </a:r>
                <a:r>
                  <a:rPr lang="es-ES_tradnl" dirty="0"/>
                  <a:t>predictores originales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𝑝𝑚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s-ES_tradnl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es-ES_tradnl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s-ES_tradnl" dirty="0"/>
                  <a:t>Con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_tradnl" dirty="0"/>
                  <a:t> 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:r>
                  <a:rPr lang="es-ES_tradnl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s-ES_tradnl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CB7428-BAF8-C43C-0F61-3A249901DD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872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9053A-FF2F-96E6-3062-D5A770A31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95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140DB0-F5ED-26BC-4131-40FCD5B1AD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ES_tradnl" sz="4400" dirty="0"/>
                  <a:t>PCA Formalmente II: </a:t>
                </a:r>
                <a:r>
                  <a:rPr lang="es-ES_tradnl" sz="44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De </a:t>
                </a:r>
                <a14:m>
                  <m:oMath xmlns:m="http://schemas.openxmlformats.org/officeDocument/2006/math">
                    <m:r>
                      <a:rPr lang="es-ES_tradnl" sz="4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_tradnl" sz="44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a </a:t>
                </a:r>
                <a14:m>
                  <m:oMath xmlns:m="http://schemas.openxmlformats.org/officeDocument/2006/math">
                    <m:r>
                      <a:rPr lang="es-ES_tradnl" sz="44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s-ES_tradnl" sz="44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predictores</a:t>
                </a:r>
                <a:endParaRPr lang="es-ES_tradn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7140DB0-F5ED-26BC-4131-40FCD5B1AD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CFB7F-C518-FC99-922D-21562286F5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ES_tradnl" dirty="0"/>
                  <a:t> coeficientes constantes </a:t>
                </a:r>
              </a:p>
              <a:p>
                <a:pPr>
                  <a:lnSpc>
                    <a:spcPct val="200000"/>
                  </a:lnSpc>
                </a:pPr>
                <a:r>
                  <a:rPr lang="es-ES_tradnl" dirty="0">
                    <a:solidFill>
                      <a:srgbClr val="FF0000"/>
                    </a:solidFill>
                  </a:rPr>
                  <a:t>Idea</a:t>
                </a:r>
                <a:r>
                  <a:rPr lang="es-ES_tradnl" dirty="0"/>
                  <a:t>: Buscamos un menor número de predictores al usar las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_tradnl" dirty="0"/>
                  <a:t> transformaciones, pero con toda la información de los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_tradnl" dirty="0"/>
                  <a:t> predictores</a:t>
                </a:r>
              </a:p>
              <a:p>
                <a:pPr>
                  <a:lnSpc>
                    <a:spcPct val="200000"/>
                  </a:lnSpc>
                </a:pPr>
                <a:r>
                  <a:rPr lang="es-ES_tradnl" dirty="0"/>
                  <a:t>¿Cómo encontramos el primer componente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_tradnl" dirty="0"/>
                  <a:t>?</a:t>
                </a:r>
              </a:p>
              <a:p>
                <a:pPr>
                  <a:lnSpc>
                    <a:spcPct val="20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CCFB7F-C518-FC99-922D-21562286F5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F526B-75BF-130C-F896-80F34E51B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13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017D9-C559-76C9-154B-242D64FF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PCA: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1er componente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2CC90-9FB3-02D5-1229-B4B0F73AD9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s-ES_tradnl" dirty="0">
                    <a:solidFill>
                      <a:srgbClr val="FF0000"/>
                    </a:solidFill>
                  </a:rPr>
                  <a:t>1er componente principal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ES_tradnl" dirty="0">
                    <a:solidFill>
                      <a:srgbClr val="FF0000"/>
                    </a:solidFill>
                  </a:rPr>
                  <a:t>:</a:t>
                </a:r>
                <a:r>
                  <a:rPr lang="es-ES_tradnl" dirty="0"/>
                  <a:t> combinación lineal normalizada: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s-ES_tradnl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s-ES_tradnl" i="1" dirty="0"/>
              </a:p>
              <a:p>
                <a:pPr marL="0" indent="0">
                  <a:buNone/>
                </a:pPr>
                <a:r>
                  <a:rPr lang="es-ES_tradnl" dirty="0"/>
                  <a:t>Normalizada implica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s-ES_tradnl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_tradnl" dirty="0"/>
                  <a:t> son los ponderadores (</a:t>
                </a:r>
                <a:r>
                  <a:rPr lang="es-ES_tradnl" i="1" dirty="0" err="1"/>
                  <a:t>loading</a:t>
                </a:r>
                <a:r>
                  <a:rPr lang="es-ES_tradnl" dirty="0"/>
                  <a:t>) del 1er componente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2CC90-9FB3-02D5-1229-B4B0F73AD9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b="-755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194-4B01-401C-8018-3E8420BD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94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5168-5457-EEB9-2127-27DFCC8E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/>
              <a:t>Cuestiones operativas del curso: </a:t>
            </a:r>
            <a:r>
              <a:rPr lang="es-ES_tradnl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Próximos </a:t>
            </a:r>
            <a:r>
              <a:rPr lang="es-ES_tradnl" sz="4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Deadlines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83FBD-7284-DC97-84C0-7A38FB74C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>
                <a:solidFill>
                  <a:srgbClr val="002060"/>
                </a:solidFill>
              </a:rPr>
              <a:t>TP2</a:t>
            </a:r>
            <a:r>
              <a:rPr lang="es-ES_tradnl" dirty="0"/>
              <a:t>: Disponible</a:t>
            </a:r>
          </a:p>
          <a:p>
            <a:pPr lvl="1"/>
            <a:r>
              <a:rPr lang="es-ES_tradnl" dirty="0"/>
              <a:t>Viernes 23 de septiembre</a:t>
            </a:r>
            <a:endParaRPr lang="es-ES_tradnl" sz="1200" dirty="0"/>
          </a:p>
          <a:p>
            <a:r>
              <a:rPr lang="es-ES_tradnl" dirty="0">
                <a:solidFill>
                  <a:srgbClr val="002060"/>
                </a:solidFill>
              </a:rPr>
              <a:t>1ra Exposición grupal</a:t>
            </a:r>
            <a:r>
              <a:rPr lang="es-ES_tradnl" dirty="0"/>
              <a:t>: Base de Datos. Consignas Disponibles</a:t>
            </a:r>
          </a:p>
          <a:p>
            <a:pPr lvl="1"/>
            <a:r>
              <a:rPr lang="es-ES_tradnl" dirty="0"/>
              <a:t>Viernes 26 de septiembre</a:t>
            </a:r>
          </a:p>
          <a:p>
            <a:pPr lvl="1"/>
            <a:endParaRPr lang="es-ES_tradnl" sz="1200" dirty="0"/>
          </a:p>
          <a:p>
            <a:r>
              <a:rPr lang="es-ES_tradnl" dirty="0">
                <a:solidFill>
                  <a:srgbClr val="002060"/>
                </a:solidFill>
              </a:rPr>
              <a:t>Consultas</a:t>
            </a:r>
            <a:r>
              <a:rPr lang="es-ES_tradnl" dirty="0"/>
              <a:t>: Email o </a:t>
            </a:r>
            <a:r>
              <a:rPr lang="es-ES_tradnl" dirty="0">
                <a:hlinkClick r:id="rId2"/>
              </a:rPr>
              <a:t>Calendly</a:t>
            </a: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8B716-D772-C5D0-8F2B-0FC170A12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39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017D9-C559-76C9-154B-242D64FF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PCA: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1er componente II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2CC90-9FB3-02D5-1229-B4B0F73AD9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…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s-ES_tradnl" dirty="0"/>
                  <a:t> </a:t>
                </a:r>
                <a:r>
                  <a:rPr lang="es-ES_tradnl" i="1" dirty="0" err="1"/>
                  <a:t>loading</a:t>
                </a:r>
                <a:r>
                  <a:rPr lang="es-ES_tradnl" i="1" dirty="0"/>
                  <a:t> vector</a:t>
                </a:r>
                <a:r>
                  <a:rPr lang="es-ES_tradnl" dirty="0"/>
                  <a:t> del 1er componente</a:t>
                </a:r>
              </a:p>
              <a:p>
                <a:pPr>
                  <a:lnSpc>
                    <a:spcPct val="120000"/>
                  </a:lnSpc>
                </a:pPr>
                <a:r>
                  <a:rPr lang="es-ES_tradnl" dirty="0"/>
                  <a:t>1er componente: </a:t>
                </a:r>
                <a:r>
                  <a:rPr lang="es-ES_tradnl" dirty="0">
                    <a:solidFill>
                      <a:srgbClr val="002060"/>
                    </a:solidFill>
                  </a:rPr>
                  <a:t>mayor varianza</a:t>
                </a:r>
                <a:endParaRPr lang="en-US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s-ES_tradnl" dirty="0"/>
                  <a:t>Restricción de </a:t>
                </a:r>
                <a:r>
                  <a:rPr lang="es-ES_tradnl" dirty="0">
                    <a:solidFill>
                      <a:srgbClr val="002060"/>
                    </a:solidFill>
                  </a:rPr>
                  <a:t>normalización</a:t>
                </a:r>
                <a:r>
                  <a:rPr lang="es-ES_tradnl" dirty="0"/>
                  <a:t>:</a:t>
                </a: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ES_tradnl" dirty="0"/>
              </a:p>
              <a:p>
                <a:pPr lvl="1">
                  <a:lnSpc>
                    <a:spcPct val="120000"/>
                  </a:lnSpc>
                </a:pPr>
                <a:r>
                  <a:rPr lang="es-ES_tradnl" dirty="0"/>
                  <a:t>Para encontrar los coeficientes hay un problema </a:t>
                </a:r>
                <a:r>
                  <a:rPr lang="es-ES_tradnl" dirty="0">
                    <a:solidFill>
                      <a:srgbClr val="002060"/>
                    </a:solidFill>
                  </a:rPr>
                  <a:t>de maximización de la varianza </a:t>
                </a:r>
                <a:r>
                  <a:rPr lang="es-ES_tradnl" dirty="0"/>
                  <a:t>de la matriz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s-ES_tradnl" dirty="0"/>
              </a:p>
              <a:p>
                <a:pPr lvl="1">
                  <a:lnSpc>
                    <a:spcPct val="120000"/>
                  </a:lnSpc>
                </a:pPr>
                <a:r>
                  <a:rPr lang="es-ES_tradnl" dirty="0"/>
                  <a:t>Para </a:t>
                </a:r>
                <a:r>
                  <a:rPr lang="es-ES_tradnl" dirty="0">
                    <a:solidFill>
                      <a:srgbClr val="002060"/>
                    </a:solidFill>
                  </a:rPr>
                  <a:t>no “inflar” la varianza </a:t>
                </a:r>
                <a:r>
                  <a:rPr lang="es-ES_tradnl" dirty="0"/>
                  <a:t>arbitrariamente haciendo crecer coeficientes indefinidamente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_tradnl" dirty="0"/>
                  <a:t> </a:t>
                </a:r>
              </a:p>
              <a:p>
                <a:pPr lvl="2">
                  <a:lnSpc>
                    <a:spcPct val="12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2CC90-9FB3-02D5-1229-B4B0F73AD9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b="-377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194-4B01-401C-8018-3E8420BD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25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A96A5-CA2B-72EF-3A7A-72C6F5FCA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Consideraciones antes de usar PCA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0CDC0E-59A8-8748-4DDF-74F228EE33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ES_tradnl" dirty="0"/>
                  <a:t> columnas centradas en 0 </a:t>
                </a:r>
              </a:p>
              <a:p>
                <a:pPr>
                  <a:lnSpc>
                    <a:spcPct val="120000"/>
                  </a:lnSpc>
                </a:pPr>
                <a:r>
                  <a:rPr lang="es-ES_tradnl" dirty="0"/>
                  <a:t>PCA</a:t>
                </a:r>
                <a:r>
                  <a:rPr lang="es-ES_tradnl" dirty="0">
                    <a:solidFill>
                      <a:srgbClr val="FF0000"/>
                    </a:solidFill>
                  </a:rPr>
                  <a:t> requiere </a:t>
                </a:r>
                <a:r>
                  <a:rPr lang="es-ES_tradnl" dirty="0"/>
                  <a:t>que a cada variable le quitemos la media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s-ES_tradnl" dirty="0"/>
                  <a:t>Ejemplo para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s-ES_tradnl" b="0" i="1" dirty="0">
                  <a:latin typeface="Cambria Math" panose="02040503050406030204" pitchFamily="18" charset="0"/>
                </a:endParaRPr>
              </a:p>
              <a:p>
                <a:pPr lvl="2">
                  <a:lnSpc>
                    <a:spcPct val="120000"/>
                  </a:lnSpc>
                </a:pPr>
                <a:r>
                  <a:rPr lang="es-ES_tradnl" dirty="0"/>
                  <a:t>Denotamos como desvió respecto de la media</a:t>
                </a:r>
              </a:p>
              <a:p>
                <a:pPr marL="914400" lvl="2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50CDC0E-59A8-8748-4DDF-74F228EE33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29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D97F7-3CC0-CB03-E1D3-0E3E9B221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76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017D9-C559-76C9-154B-242D64FF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PCA: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1er componente III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2CC90-9FB3-02D5-1229-B4B0F73AD9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s-ES_tradnl" b="0" dirty="0"/>
                  <a:t>Usando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_tradnl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_tradnl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s-ES_trad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s-ES_tradnl" b="0" dirty="0"/>
                  <a:t> para nuestros datos </a:t>
                </a:r>
              </a:p>
              <a:p>
                <a:pPr>
                  <a:lnSpc>
                    <a:spcPct val="120000"/>
                  </a:lnSpc>
                </a:pPr>
                <a:r>
                  <a:rPr lang="es-ES_tradnl" dirty="0"/>
                  <a:t>Buscamos la combinación lineal de los valores en nuestra </a:t>
                </a:r>
                <a:r>
                  <a:rPr lang="es-ES_tradnl" dirty="0">
                    <a:solidFill>
                      <a:srgbClr val="002060"/>
                    </a:solidFill>
                  </a:rPr>
                  <a:t>muestra</a:t>
                </a:r>
              </a:p>
              <a:p>
                <a:pPr marL="914400" lvl="2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_tradnl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_tradn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s-ES_tradnl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s-ES_tradnl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ES_tradn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ES_tradn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ES_tradn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s-ES_tradn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ES_tradnl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</m:oMath>
                  </m:oMathPara>
                </a14:m>
                <a:endParaRPr lang="es-ES_tradnl" i="1" dirty="0"/>
              </a:p>
              <a:p>
                <a:pPr>
                  <a:lnSpc>
                    <a:spcPct val="120000"/>
                  </a:lnSpc>
                </a:pPr>
                <a:r>
                  <a:rPr lang="es-ES_tradnl" dirty="0"/>
                  <a:t>Con </a:t>
                </a:r>
                <a:r>
                  <a:rPr lang="es-ES_tradnl" dirty="0">
                    <a:solidFill>
                      <a:srgbClr val="002060"/>
                    </a:solidFill>
                  </a:rPr>
                  <a:t>mayor varianza muestral </a:t>
                </a:r>
                <a:r>
                  <a:rPr lang="es-ES_tradnl" dirty="0"/>
                  <a:t>sujeta a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s-ES_tradnl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  <a:p>
                <a:pPr lvl="2">
                  <a:lnSpc>
                    <a:spcPct val="12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2CC90-9FB3-02D5-1229-B4B0F73AD9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291" b="-1976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194-4B01-401C-8018-3E8420BD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86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017D9-C559-76C9-154B-242D64FF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Problema de Optimización del 1er Componente 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2CC90-9FB3-02D5-1229-B4B0F73AD9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3"/>
                                                </m:r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p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s-ES_trad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(5)</m:t>
                      </m:r>
                    </m:oMath>
                  </m:oMathPara>
                </a14:m>
                <a:endParaRPr lang="es-ES_tradnl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s-ES_tradnl" dirty="0">
                    <a:solidFill>
                      <a:srgbClr val="FF0000"/>
                    </a:solidFill>
                  </a:rPr>
                  <a:t>Solución</a:t>
                </a:r>
                <a:r>
                  <a:rPr lang="es-ES_tradnl" dirty="0"/>
                  <a:t>: Usando </a:t>
                </a:r>
                <a:r>
                  <a:rPr lang="es-ES_tradnl" i="1" dirty="0"/>
                  <a:t>descomposición de valor singular </a:t>
                </a:r>
                <a:r>
                  <a:rPr lang="es-ES_tradnl" dirty="0"/>
                  <a:t>(Algebra lineal)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Hacer</a:t>
                </a:r>
                <a:r>
                  <a:rPr lang="es-ES_tradnl" dirty="0"/>
                  <a:t> Big Data Avanzada en la Maestría en Economía (UdeSA) con Walter </a:t>
                </a:r>
              </a:p>
              <a:p>
                <a:pPr lvl="2">
                  <a:lnSpc>
                    <a:spcPct val="120000"/>
                  </a:lnSpc>
                </a:pPr>
                <a:r>
                  <a:rPr lang="es-ES_tradnl" dirty="0"/>
                  <a:t>Para el que tiene ganas ahora </a:t>
                </a:r>
                <a:r>
                  <a:rPr lang="es-ES_tradnl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hlinkClick r:id="rId2" action="ppaction://hlinksldjump"/>
                  </a:rPr>
                  <a:t>Apéndice</a:t>
                </a:r>
                <a:r>
                  <a:rPr lang="es-ES_tradnl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s-ES_tradn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(adaptación a nuestra notación)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2CC90-9FB3-02D5-1229-B4B0F73AD9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27" t="-20640" r="-180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194-4B01-401C-8018-3E8420BD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8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017D9-C559-76C9-154B-242D64FFF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Problema de Optimización del 1er Componente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2CC90-9FB3-02D5-1229-B4B0F73AD9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s-ES_tradnl" dirty="0"/>
                  <a:t>Reemplazando la ecuación (4) en (5)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…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s-ES_tradnl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(6)</m:t>
                      </m:r>
                    </m:oMath>
                  </m:oMathPara>
                </a14:m>
                <a:endParaRPr lang="es-ES_tradnl" dirty="0">
                  <a:solidFill>
                    <a:srgbClr val="FF0000"/>
                  </a:solidFill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s-ES_tradnl" dirty="0"/>
                  <a:t>Como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s-ES_tradnl" dirty="0"/>
                  <a:t> media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_tradnl" dirty="0"/>
                  <a:t> 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s-ES_tradnl" dirty="0"/>
              </a:p>
              <a:p>
                <a:pPr>
                  <a:lnSpc>
                    <a:spcPct val="120000"/>
                  </a:lnSpc>
                </a:pPr>
                <a:r>
                  <a:rPr lang="es-ES_tradnl" dirty="0">
                    <a:solidFill>
                      <a:srgbClr val="FF0000"/>
                    </a:solidFill>
                  </a:rPr>
                  <a:t>Intuición</a:t>
                </a:r>
                <a:r>
                  <a:rPr lang="es-ES_tradnl" dirty="0"/>
                  <a:t>: Maximizar la varianza muestral de los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_tradnl" dirty="0"/>
                  <a:t> valores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s-ES_tradnl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_tradnl" dirty="0"/>
                  <a:t> se llaman </a:t>
                </a:r>
                <a:r>
                  <a:rPr lang="es-ES_tradnl" i="1" dirty="0"/>
                  <a:t>scores</a:t>
                </a:r>
                <a:r>
                  <a:rPr lang="es-ES_tradnl" dirty="0"/>
                  <a:t> del 1er componente principal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F2CC90-9FB3-02D5-1229-B4B0F73AD9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1657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64194-4B01-401C-8018-3E8420BD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00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Representación Geométrica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sz="2400" b="1" dirty="0">
                <a:solidFill>
                  <a:srgbClr val="00663D"/>
                </a:solidFill>
                <a:effectLst/>
                <a:latin typeface="Times" pitchFamily="2" charset="0"/>
                <a:ea typeface="Times" pitchFamily="2" charset="0"/>
                <a:cs typeface="Times" pitchFamily="2" charset="0"/>
              </a:rPr>
              <a:t>† </a:t>
            </a:r>
            <a:r>
              <a:rPr lang="en-US" sz="2400" dirty="0"/>
              <a:t>James, G., Witten, D., Hastie, T., Tibshirani, R., &amp; Taylor, J. (2023). </a:t>
            </a:r>
            <a:r>
              <a:rPr lang="en-US" sz="2400" i="1" dirty="0"/>
              <a:t>An introduction to statistical learning: With applications in Python. </a:t>
            </a:r>
            <a:r>
              <a:rPr lang="en-US" b="1" dirty="0"/>
              <a:t>Chap. 6.3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41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CDA2-FBFD-4435-09C4-88FAECC4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Representación Geometría del 1er Componente: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Ejemplo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E2FE6-2D21-0373-E669-031C93ACF98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s-ES_tradnl" dirty="0"/>
                  <a:t>: población y gasto en publicidad</a:t>
                </a:r>
              </a:p>
              <a:p>
                <a:pPr>
                  <a:lnSpc>
                    <a:spcPct val="120000"/>
                  </a:lnSpc>
                </a:pPr>
                <a:r>
                  <a:rPr lang="es-ES_tradnl" dirty="0">
                    <a:solidFill>
                      <a:srgbClr val="00B050"/>
                    </a:solidFill>
                  </a:rPr>
                  <a:t>Línea verde</a:t>
                </a:r>
                <a:r>
                  <a:rPr lang="es-ES_tradnl" dirty="0"/>
                  <a:t>: 1er componente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s-ES_tradnl" i="1" dirty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6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0.839 0.544</m:t>
                              </m:r>
                            </m:e>
                          </m:d>
                        </m:e>
                        <m:sup>
                          <m:r>
                            <a:rPr lang="en-US" sz="2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s-ES_tradnl" i="1" dirty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:endParaRPr lang="es-ES_tradnl" sz="1000" i="1" dirty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900" i="1">
                          <a:latin typeface="Cambria Math" panose="02040503050406030204" pitchFamily="18" charset="0"/>
                        </a:rPr>
                        <m:t>0.839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𝑝𝑜</m:t>
                          </m:r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900" i="1">
                                  <a:latin typeface="Cambria Math" panose="02040503050406030204" pitchFamily="18" charset="0"/>
                                </a:rPr>
                                <m:t>𝑝𝑜𝑝</m:t>
                              </m:r>
                            </m:e>
                          </m:acc>
                        </m:e>
                      </m:d>
                      <m:r>
                        <a:rPr lang="en-US" sz="19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900" i="1">
                          <a:latin typeface="Cambria Math" panose="02040503050406030204" pitchFamily="18" charset="0"/>
                        </a:rPr>
                        <m:t>0.544</m:t>
                      </m:r>
                      <m:d>
                        <m:dPr>
                          <m:ctrlPr>
                            <a:rPr lang="en-US" sz="1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9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sSub>
                            <m:sSubPr>
                              <m:ctrlP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9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19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900" b="0" i="1" smtClean="0">
                                  <a:latin typeface="Cambria Math" panose="02040503050406030204" pitchFamily="18" charset="0"/>
                                </a:rPr>
                                <m:t>𝑎𝑑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s-ES_tradnl" sz="1900" i="1" dirty="0"/>
              </a:p>
              <a:p>
                <a:pPr>
                  <a:lnSpc>
                    <a:spcPct val="120000"/>
                  </a:lnSpc>
                </a:pPr>
                <a:endParaRPr lang="es-ES_tradnl" sz="3500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  <a:p>
                <a:pPr lvl="1">
                  <a:lnSpc>
                    <a:spcPct val="12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E2FE6-2D21-0373-E669-031C93ACF9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689" t="-1163" r="-268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CD7D6-BCC0-179F-D775-60B46558D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10" descr="A graph with dots and lines&#10;&#10;Description automatically generated">
            <a:extLst>
              <a:ext uri="{FF2B5EF4-FFF2-40B4-BE49-F238E27FC236}">
                <a16:creationId xmlns:a16="http://schemas.microsoft.com/office/drawing/2014/main" id="{3DB4789E-0DD1-06A2-55C4-0A8A09156A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1938377"/>
            <a:ext cx="6114647" cy="371246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0D2CA1-25DF-7E2A-5A63-FA385782B6DF}"/>
              </a:ext>
            </a:extLst>
          </p:cNvPr>
          <p:cNvSpPr txBox="1"/>
          <p:nvPr/>
        </p:nvSpPr>
        <p:spPr>
          <a:xfrm>
            <a:off x="6365212" y="5807631"/>
            <a:ext cx="449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James et al (2023)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ISLP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,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pag.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254</a:t>
            </a:r>
          </a:p>
        </p:txBody>
      </p:sp>
    </p:spTree>
    <p:extLst>
      <p:ext uri="{BB962C8B-B14F-4D97-AF65-F5344CB8AC3E}">
        <p14:creationId xmlns:p14="http://schemas.microsoft.com/office/powerpoint/2010/main" val="1442499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8C419-639F-82B7-751F-77EC743DC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Ilustración del1er componente en Excel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1F0DEDBD-FCC8-AA02-0EDA-33200F88769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02345556"/>
                  </p:ext>
                </p:extLst>
              </p:nvPr>
            </p:nvGraphicFramePr>
            <p:xfrm>
              <a:off x="838200" y="1690688"/>
              <a:ext cx="10667999" cy="4176710"/>
            </p:xfrm>
            <a:graphic>
              <a:graphicData uri="http://schemas.openxmlformats.org/drawingml/2006/table">
                <a:tbl>
                  <a:tblPr/>
                  <a:tblGrid>
                    <a:gridCol w="2090902">
                      <a:extLst>
                        <a:ext uri="{9D8B030D-6E8A-4147-A177-3AD203B41FA5}">
                          <a16:colId xmlns:a16="http://schemas.microsoft.com/office/drawing/2014/main" val="2046390297"/>
                        </a:ext>
                      </a:extLst>
                    </a:gridCol>
                    <a:gridCol w="2090902">
                      <a:extLst>
                        <a:ext uri="{9D8B030D-6E8A-4147-A177-3AD203B41FA5}">
                          <a16:colId xmlns:a16="http://schemas.microsoft.com/office/drawing/2014/main" val="1966166417"/>
                        </a:ext>
                      </a:extLst>
                    </a:gridCol>
                    <a:gridCol w="2260436">
                      <a:extLst>
                        <a:ext uri="{9D8B030D-6E8A-4147-A177-3AD203B41FA5}">
                          <a16:colId xmlns:a16="http://schemas.microsoft.com/office/drawing/2014/main" val="483092446"/>
                        </a:ext>
                      </a:extLst>
                    </a:gridCol>
                    <a:gridCol w="2586943">
                      <a:extLst>
                        <a:ext uri="{9D8B030D-6E8A-4147-A177-3AD203B41FA5}">
                          <a16:colId xmlns:a16="http://schemas.microsoft.com/office/drawing/2014/main" val="833576063"/>
                        </a:ext>
                      </a:extLst>
                    </a:gridCol>
                    <a:gridCol w="1638816">
                      <a:extLst>
                        <a:ext uri="{9D8B030D-6E8A-4147-A177-3AD203B41FA5}">
                          <a16:colId xmlns:a16="http://schemas.microsoft.com/office/drawing/2014/main" val="3419401152"/>
                        </a:ext>
                      </a:extLst>
                    </a:gridCol>
                  </a:tblGrid>
                  <a:tr h="41767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Population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Ad Spending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2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2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1" i="0" u="none" strike="noStrike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8858420"/>
                      </a:ext>
                    </a:extLst>
                  </a:tr>
                  <a:tr h="41767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2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-18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-11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-21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9440833"/>
                      </a:ext>
                    </a:extLst>
                  </a:tr>
                  <a:tr h="41767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40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2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-3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2466545"/>
                      </a:ext>
                    </a:extLst>
                  </a:tr>
                  <a:tr h="41767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55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27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17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7389623"/>
                      </a:ext>
                    </a:extLst>
                  </a:tr>
                  <a:tr h="41767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7010673"/>
                      </a:ext>
                    </a:extLst>
                  </a:tr>
                  <a:tr h="41767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0789879"/>
                      </a:ext>
                    </a:extLst>
                  </a:tr>
                  <a:tr h="417671"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38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s-ES_tradnl" sz="20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Ponderación</a:t>
                          </a:r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 pop</a:t>
                          </a:r>
                          <a:r>
                            <a:rPr lang="en-US" sz="20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0,839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297659"/>
                      </a:ext>
                    </a:extLst>
                  </a:tr>
                  <a:tr h="417671"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13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s-ES_tradnl" sz="2000" b="0" i="0" u="none" strike="noStrike" noProof="0" dirty="0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Ponderación</a:t>
                          </a:r>
                          <a:r>
                            <a:rPr lang="en-US" sz="20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 </a:t>
                          </a:r>
                          <a:r>
                            <a:rPr lang="en-US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ad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oMath>
                          </a14:m>
                          <a:endParaRPr lang="en-US" sz="20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0,544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4757352"/>
                      </a:ext>
                    </a:extLst>
                  </a:tr>
                  <a:tr h="41767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3733934"/>
                      </a:ext>
                    </a:extLst>
                  </a:tr>
                  <a:tr h="417671">
                    <a:tc gridSpan="3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2400" b="0" i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Fuente: James et al (2023) ISLP, </a:t>
                          </a:r>
                          <a:r>
                            <a:rPr lang="en-US" sz="2400" b="0" i="1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pag</a:t>
                          </a:r>
                          <a:r>
                            <a:rPr lang="en-US" sz="2400" b="0" i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. 254-256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80653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1F0DEDBD-FCC8-AA02-0EDA-33200F88769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002345556"/>
                  </p:ext>
                </p:extLst>
              </p:nvPr>
            </p:nvGraphicFramePr>
            <p:xfrm>
              <a:off x="838200" y="1690688"/>
              <a:ext cx="10667999" cy="4176710"/>
            </p:xfrm>
            <a:graphic>
              <a:graphicData uri="http://schemas.openxmlformats.org/drawingml/2006/table">
                <a:tbl>
                  <a:tblPr/>
                  <a:tblGrid>
                    <a:gridCol w="2090902">
                      <a:extLst>
                        <a:ext uri="{9D8B030D-6E8A-4147-A177-3AD203B41FA5}">
                          <a16:colId xmlns:a16="http://schemas.microsoft.com/office/drawing/2014/main" val="2046390297"/>
                        </a:ext>
                      </a:extLst>
                    </a:gridCol>
                    <a:gridCol w="2090902">
                      <a:extLst>
                        <a:ext uri="{9D8B030D-6E8A-4147-A177-3AD203B41FA5}">
                          <a16:colId xmlns:a16="http://schemas.microsoft.com/office/drawing/2014/main" val="1966166417"/>
                        </a:ext>
                      </a:extLst>
                    </a:gridCol>
                    <a:gridCol w="2260436">
                      <a:extLst>
                        <a:ext uri="{9D8B030D-6E8A-4147-A177-3AD203B41FA5}">
                          <a16:colId xmlns:a16="http://schemas.microsoft.com/office/drawing/2014/main" val="483092446"/>
                        </a:ext>
                      </a:extLst>
                    </a:gridCol>
                    <a:gridCol w="2586943">
                      <a:extLst>
                        <a:ext uri="{9D8B030D-6E8A-4147-A177-3AD203B41FA5}">
                          <a16:colId xmlns:a16="http://schemas.microsoft.com/office/drawing/2014/main" val="833576063"/>
                        </a:ext>
                      </a:extLst>
                    </a:gridCol>
                    <a:gridCol w="1638816">
                      <a:extLst>
                        <a:ext uri="{9D8B030D-6E8A-4147-A177-3AD203B41FA5}">
                          <a16:colId xmlns:a16="http://schemas.microsoft.com/office/drawing/2014/main" val="3419401152"/>
                        </a:ext>
                      </a:extLst>
                    </a:gridCol>
                  </a:tblGrid>
                  <a:tr h="41767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Population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Ad Spending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2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2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51938" t="-12121" r="-775" b="-9424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8858420"/>
                      </a:ext>
                    </a:extLst>
                  </a:tr>
                  <a:tr h="41767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20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2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-18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-11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-21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9440833"/>
                      </a:ext>
                    </a:extLst>
                  </a:tr>
                  <a:tr h="41767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40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10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2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-3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0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2466545"/>
                      </a:ext>
                    </a:extLst>
                  </a:tr>
                  <a:tr h="41767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55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27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17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14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1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22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7389623"/>
                      </a:ext>
                    </a:extLst>
                  </a:tr>
                  <a:tr h="41767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7010673"/>
                      </a:ext>
                    </a:extLst>
                  </a:tr>
                  <a:tr h="41767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0789879"/>
                      </a:ext>
                    </a:extLst>
                  </a:tr>
                  <a:tr h="417671"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38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249020" t="-609091" r="-63725" b="-34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0,839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3297659"/>
                      </a:ext>
                    </a:extLst>
                  </a:tr>
                  <a:tr h="417671">
                    <a:tc>
                      <a:txBody>
                        <a:bodyPr/>
                        <a:lstStyle/>
                        <a:p>
                          <a:pPr algn="ctr" fontAlgn="b"/>
                          <a:endParaRPr lang="en-US" sz="2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Gill Sans Nova Light" panose="020B0302020104020203" pitchFamily="34" charset="0"/>
                          </a:endParaRP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13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49020" t="-709091" r="-63725" b="-24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0,544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4757352"/>
                      </a:ext>
                    </a:extLst>
                  </a:tr>
                  <a:tr h="417671"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23733934"/>
                      </a:ext>
                    </a:extLst>
                  </a:tr>
                  <a:tr h="417671">
                    <a:tc gridSpan="3"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2400" b="0" i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Fuente: James et al (2023) ISLP, </a:t>
                          </a:r>
                          <a:r>
                            <a:rPr lang="en-US" sz="2400" b="0" i="1" u="none" strike="noStrike" dirty="0" err="1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pag</a:t>
                          </a:r>
                          <a:r>
                            <a:rPr lang="en-US" sz="2400" b="0" i="1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. 254-256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s-ES_tradnl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US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Gill Sans Nova Light" panose="020B0302020104020203" pitchFamily="34" charset="0"/>
                            </a:rPr>
                            <a:t> 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solidFill>
                          <a:srgbClr val="FFFFF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806539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2D7FC-36A0-3240-1A7C-22A0FE5E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 descr="A black and white symbol&#10;&#10;Description automatically generated">
            <a:extLst>
              <a:ext uri="{FF2B5EF4-FFF2-40B4-BE49-F238E27FC236}">
                <a16:creationId xmlns:a16="http://schemas.microsoft.com/office/drawing/2014/main" id="{647C2172-4825-8210-3CA3-F957D75C2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154" y="1690688"/>
            <a:ext cx="1762089" cy="413122"/>
          </a:xfrm>
          <a:prstGeom prst="rect">
            <a:avLst/>
          </a:prstGeom>
        </p:spPr>
      </p:pic>
      <p:pic>
        <p:nvPicPr>
          <p:cNvPr id="10" name="Picture 9" descr="A black line and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1D1A5A8D-1A9D-B630-3DF5-0465623C1E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2217"/>
          <a:stretch/>
        </p:blipFill>
        <p:spPr>
          <a:xfrm>
            <a:off x="7875814" y="1737218"/>
            <a:ext cx="1469571" cy="320062"/>
          </a:xfrm>
          <a:prstGeom prst="rect">
            <a:avLst/>
          </a:prstGeom>
        </p:spPr>
      </p:pic>
      <p:pic>
        <p:nvPicPr>
          <p:cNvPr id="12" name="Picture 11" descr="A close-up of a logo&#10;&#10;Description automatically generated">
            <a:extLst>
              <a:ext uri="{FF2B5EF4-FFF2-40B4-BE49-F238E27FC236}">
                <a16:creationId xmlns:a16="http://schemas.microsoft.com/office/drawing/2014/main" id="{D6E0801A-1DDF-E6EF-CFF5-ADD37812DD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705" t="10588" r="5294" b="4706"/>
          <a:stretch/>
        </p:blipFill>
        <p:spPr>
          <a:xfrm>
            <a:off x="1649893" y="4314495"/>
            <a:ext cx="534563" cy="287675"/>
          </a:xfrm>
          <a:prstGeom prst="rect">
            <a:avLst/>
          </a:prstGeom>
        </p:spPr>
      </p:pic>
      <p:pic>
        <p:nvPicPr>
          <p:cNvPr id="14" name="Picture 13" descr="A close-up of a logo&#10;&#10;Description automatically generated">
            <a:extLst>
              <a:ext uri="{FF2B5EF4-FFF2-40B4-BE49-F238E27FC236}">
                <a16:creationId xmlns:a16="http://schemas.microsoft.com/office/drawing/2014/main" id="{81A5AA53-1C9A-ACF7-E9D1-E519904619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68" t="10470" r="-1"/>
          <a:stretch/>
        </p:blipFill>
        <p:spPr>
          <a:xfrm>
            <a:off x="1715784" y="4632992"/>
            <a:ext cx="402783" cy="36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36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CDA2-FBFD-4435-09C4-88FAECC4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Problema del 2do Componente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E2FE6-2D21-0373-E669-031C93ACF98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s-ES_tradnl" dirty="0">
                    <a:solidFill>
                      <a:schemeClr val="accent1"/>
                    </a:solidFill>
                  </a:rPr>
                  <a:t>Línea azul</a:t>
                </a:r>
                <a:r>
                  <a:rPr lang="es-ES_tradnl" dirty="0"/>
                  <a:t>: 2do componente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s-ES_tradnl" dirty="0"/>
              </a:p>
              <a:p>
                <a:pPr>
                  <a:lnSpc>
                    <a:spcPct val="120000"/>
                  </a:lnSpc>
                </a:pPr>
                <a:r>
                  <a:rPr lang="es-ES_tradnl" sz="3500" dirty="0"/>
                  <a:t>¿Cómo? Combinación lineal de los predictores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4000" b="0" i="0" smtClean="0"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ES_tradnl" sz="3500" dirty="0"/>
                  <a:t> con máxima varianza y </a:t>
                </a:r>
                <a:r>
                  <a:rPr lang="es-ES_tradnl" sz="3500" dirty="0">
                    <a:solidFill>
                      <a:srgbClr val="FF0000"/>
                    </a:solidFill>
                  </a:rPr>
                  <a:t>no correlacionada </a:t>
                </a:r>
                <a:r>
                  <a:rPr lang="es-ES_tradnl" sz="3500" dirty="0"/>
                  <a:t>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s-ES_tradnl" dirty="0"/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200" b="0" i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e>
                      </m:d>
                    </m:oMath>
                  </m:oMathPara>
                </a14:m>
                <a:endParaRPr lang="es-ES_tradnl" sz="3000" i="1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_tradnl" dirty="0"/>
                  <a:t>ortogonal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s-ES_tradnl" dirty="0"/>
              </a:p>
              <a:p>
                <a:pPr lvl="1">
                  <a:lnSpc>
                    <a:spcPct val="12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E2FE6-2D21-0373-E669-031C93ACF9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689" t="-29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CD7D6-BCC0-179F-D775-60B46558D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28</a:t>
            </a:fld>
            <a:endParaRPr lang="en-US"/>
          </a:p>
        </p:txBody>
      </p:sp>
      <p:pic>
        <p:nvPicPr>
          <p:cNvPr id="11" name="Content Placeholder 10" descr="A graph with dots and lines&#10;&#10;Description automatically generated">
            <a:extLst>
              <a:ext uri="{FF2B5EF4-FFF2-40B4-BE49-F238E27FC236}">
                <a16:creationId xmlns:a16="http://schemas.microsoft.com/office/drawing/2014/main" id="{FF640B91-9506-1606-B15C-AA04F312BC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24460" y="2180492"/>
            <a:ext cx="6121301" cy="371650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E91E7E-EE2E-4EA5-87D7-7FB231B5BF78}"/>
              </a:ext>
            </a:extLst>
          </p:cNvPr>
          <p:cNvSpPr txBox="1"/>
          <p:nvPr/>
        </p:nvSpPr>
        <p:spPr>
          <a:xfrm>
            <a:off x="6365212" y="5837775"/>
            <a:ext cx="449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James et al (2023)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ISLP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,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pag.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254</a:t>
            </a:r>
          </a:p>
        </p:txBody>
      </p:sp>
    </p:spTree>
    <p:extLst>
      <p:ext uri="{BB962C8B-B14F-4D97-AF65-F5344CB8AC3E}">
        <p14:creationId xmlns:p14="http://schemas.microsoft.com/office/powerpoint/2010/main" val="4272943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CDA2-FBFD-4435-09C4-88FAECC4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Análisis de Componentes Principales: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Visualización 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E2FE6-2D21-0373-E669-031C93ACF98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00B050"/>
                    </a:solidFill>
                  </a:rPr>
                  <a:t>Línea verde</a:t>
                </a:r>
                <a:r>
                  <a:rPr lang="es-ES_tradnl" dirty="0"/>
                  <a:t>: 1er componente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_tradnl" dirty="0"/>
                  <a:t>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0.839 0.544</m:t>
                            </m:r>
                          </m:e>
                        </m:d>
                      </m:e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s-ES_tradnl" i="1" dirty="0"/>
              </a:p>
              <a:p>
                <a:pPr>
                  <a:lnSpc>
                    <a:spcPct val="150000"/>
                  </a:lnSpc>
                </a:pPr>
                <a:r>
                  <a:rPr lang="es-ES_tradnl" dirty="0" err="1">
                    <a:solidFill>
                      <a:schemeClr val="accent1"/>
                    </a:solidFill>
                  </a:rPr>
                  <a:t>Linea</a:t>
                </a:r>
                <a:r>
                  <a:rPr lang="es-ES_tradnl" dirty="0">
                    <a:solidFill>
                      <a:schemeClr val="accent1"/>
                    </a:solidFill>
                  </a:rPr>
                  <a:t> azul</a:t>
                </a:r>
                <a:r>
                  <a:rPr lang="es-ES_tradnl" dirty="0"/>
                  <a:t>: 2do componente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0.544  −0.839</m:t>
                            </m:r>
                          </m:e>
                        </m:d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s-ES_tradnl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ES_tradnl" dirty="0"/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E2FE6-2D21-0373-E669-031C93ACF9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4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CD7D6-BCC0-179F-D775-60B46558D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29</a:t>
            </a:fld>
            <a:endParaRPr lang="en-US"/>
          </a:p>
        </p:txBody>
      </p:sp>
      <p:pic>
        <p:nvPicPr>
          <p:cNvPr id="11" name="Content Placeholder 10" descr="A graph with dots and lines&#10;&#10;Description automatically generated">
            <a:extLst>
              <a:ext uri="{FF2B5EF4-FFF2-40B4-BE49-F238E27FC236}">
                <a16:creationId xmlns:a16="http://schemas.microsoft.com/office/drawing/2014/main" id="{FF640B91-9506-1606-B15C-AA04F312BC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24460" y="2180492"/>
            <a:ext cx="6121301" cy="371650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EE5C91-EF79-D385-4048-21C03BC8116B}"/>
              </a:ext>
            </a:extLst>
          </p:cNvPr>
          <p:cNvSpPr txBox="1"/>
          <p:nvPr/>
        </p:nvSpPr>
        <p:spPr>
          <a:xfrm>
            <a:off x="6365212" y="5837775"/>
            <a:ext cx="449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James et al (2023)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ISLP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,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pag.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254</a:t>
            </a:r>
          </a:p>
        </p:txBody>
      </p:sp>
    </p:spTree>
    <p:extLst>
      <p:ext uri="{BB962C8B-B14F-4D97-AF65-F5344CB8AC3E}">
        <p14:creationId xmlns:p14="http://schemas.microsoft.com/office/powerpoint/2010/main" val="2383697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E00F5-C7EE-2CC9-E9BA-CD7EB57A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En la clase de hoy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8327E-74B0-5F1D-D3E8-C9714B43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_tradnl" sz="2400" dirty="0">
                <a:latin typeface="Gill Sans Nova Light" panose="020B0302020104020203" pitchFamily="34" charset="0"/>
              </a:rPr>
              <a:t>0.   Cuestiones operativas del curso: Recordatorios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s-ES_tradnl" sz="2000" kern="100" dirty="0">
                <a:effectLst/>
                <a:latin typeface="Gill Sans Nova Light" panose="020B03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Repaso de Métodos No Supervisados</a:t>
            </a: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s-ES_tradnl" sz="2000" kern="100" dirty="0">
                <a:solidFill>
                  <a:srgbClr val="002060"/>
                </a:solidFill>
                <a:effectLst/>
                <a:latin typeface="Gill Sans Nova Light" panose="020B03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Método No Supervisado I: PCA</a:t>
            </a: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s-ES_tradnl" sz="1600" kern="100" dirty="0">
                <a:effectLst/>
                <a:latin typeface="Gill Sans Nova Light" panose="020B03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Motivación e Idea</a:t>
            </a: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s-ES_tradnl" sz="1600" kern="100" dirty="0">
                <a:effectLst/>
                <a:latin typeface="Gill Sans Nova Light" panose="020B03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PCA Formalmente &amp; Geométricamente</a:t>
            </a:r>
          </a:p>
          <a:p>
            <a:pPr marL="914400" lvl="1" indent="-457200">
              <a:lnSpc>
                <a:spcPct val="12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s-ES_tradnl" sz="1600" kern="100" dirty="0">
                <a:latin typeface="Gill Sans Nova Light" panose="020B03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Visualización, Varianza Explicada &amp; Aplicaciones en Economía</a:t>
            </a:r>
            <a:endParaRPr lang="es-ES_tradnl" sz="1600" kern="100" dirty="0">
              <a:effectLst/>
              <a:latin typeface="Gill Sans Nova Light" panose="020B03020201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s-ES_tradnl" sz="2000" kern="100" dirty="0">
                <a:solidFill>
                  <a:srgbClr val="002060"/>
                </a:solidFill>
                <a:latin typeface="Gill Sans Nova Light" panose="020B03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Método No Supervisado II: Clusters</a:t>
            </a:r>
            <a:r>
              <a:rPr lang="es-ES_tradnl" sz="2000" kern="100" dirty="0">
                <a:solidFill>
                  <a:srgbClr val="002060"/>
                </a:solidFill>
                <a:effectLst/>
                <a:latin typeface="Gill Sans Nova Light" panose="020B03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s-ES_tradnl" sz="1800" kern="100" dirty="0">
                <a:effectLst/>
                <a:latin typeface="Gill Sans Nova Light" panose="020B03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Motivación, Ideas y definiciones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s-ES_tradnl" sz="1800" kern="100" dirty="0">
                <a:effectLst/>
                <a:latin typeface="Gill Sans Nova Light" panose="020B03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Algoritmo de Clúster de K-medias &amp;</a:t>
            </a:r>
            <a:r>
              <a:rPr lang="es-ES_tradnl" sz="1800" kern="100" dirty="0">
                <a:latin typeface="Gill Sans Nova Light" panose="020B03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_tradnl" sz="1800" kern="100" dirty="0">
                <a:effectLst/>
                <a:latin typeface="Gill Sans Nova Light" panose="020B03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Consideraciones, 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s-ES_tradnl" sz="1800" kern="100" dirty="0">
                <a:latin typeface="Gill Sans Nova Light" panose="020B03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Algoritmo de Clúster Jerárquico, Dendograma y visualización</a:t>
            </a:r>
          </a:p>
          <a:p>
            <a:pPr marL="800100" lvl="1" indent="-342900">
              <a:lnSpc>
                <a:spcPct val="12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s-ES_tradnl" sz="1800" kern="100" dirty="0">
                <a:latin typeface="Gill Sans Nova Light" panose="020B03020201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Aplicaciones de Clúster de K-medias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393B2-27BD-5888-9D83-58D8D3F7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29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4055-51F6-CB70-063D-5660896CB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Síntesis de PCA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8CA0E5-63BE-F29D-0F71-81D41423AC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anchor="t"/>
              <a:lstStyle/>
              <a:p>
                <a:r>
                  <a:rPr lang="es-ES_tradnl" dirty="0"/>
                  <a:t>Obtenemos 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_tradnl" dirty="0"/>
                  <a:t> componentes </a:t>
                </a:r>
              </a:p>
              <a:p>
                <a:r>
                  <a:rPr lang="es-ES_tradnl" dirty="0"/>
                  <a:t>Podemos visualizar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_tradnl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_tradnl" dirty="0"/>
                  <a:t> que nos resumen la mayor variabilidad de 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s-ES_tradnl" i="1" dirty="0"/>
              </a:p>
              <a:p>
                <a:r>
                  <a:rPr lang="es-ES_tradnl" i="1" dirty="0"/>
                  <a:t>Geométricamente:</a:t>
                </a:r>
              </a:p>
              <a:p>
                <a:pPr lvl="1"/>
                <a:r>
                  <a:rPr lang="es-ES_tradnl" dirty="0"/>
                  <a:t>Proyectar los datos de 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ES_tradnl" dirty="0"/>
                  <a:t> en el subespacio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_tradnl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8CA0E5-63BE-F29D-0F71-81D41423AC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09F57-26B7-5B29-8213-5E19C6E78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71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5FC22-4FA0-D9C8-2C14-C21D3ADE8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Aspectos de PCA para profundizar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3D932-7EC6-9179-27ED-9118C5B84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s-ES_tradnl" dirty="0"/>
              <a:t>¿Cómo visualizamos e interpretamos los componentes?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s-ES_tradnl" dirty="0"/>
              <a:t>¿Cuánta información perdemos al mirar los primeros componentes?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r>
              <a:rPr lang="es-ES_tradnl" dirty="0"/>
              <a:t>¿Cómo es utilizado PCA en Economía?</a:t>
            </a:r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endParaRPr lang="es-ES_tradnl" dirty="0"/>
          </a:p>
          <a:p>
            <a:pPr marL="514350" indent="-514350">
              <a:lnSpc>
                <a:spcPct val="160000"/>
              </a:lnSpc>
              <a:buFont typeface="+mj-lt"/>
              <a:buAutoNum type="arabicPeriod"/>
            </a:pP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978A4-0B2B-6762-A140-C320D8A86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26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Visualización e Interpretación de PCA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sz="2400" b="1" dirty="0">
                <a:solidFill>
                  <a:srgbClr val="00663D"/>
                </a:solidFill>
                <a:effectLst/>
                <a:latin typeface="Times" pitchFamily="2" charset="0"/>
                <a:ea typeface="Times" pitchFamily="2" charset="0"/>
                <a:cs typeface="Times" pitchFamily="2" charset="0"/>
              </a:rPr>
              <a:t>† </a:t>
            </a:r>
            <a:r>
              <a:rPr lang="en-US" sz="2400" dirty="0"/>
              <a:t>James, G., Witten, D., Hastie, T., Tibshirani, R., &amp; Taylor, J. (2023). </a:t>
            </a:r>
            <a:r>
              <a:rPr lang="en-US" sz="2400" i="1" dirty="0"/>
              <a:t>An introduction to statistical learning: With applications in Python. </a:t>
            </a:r>
            <a:r>
              <a:rPr lang="en-US" b="1" dirty="0"/>
              <a:t>Chap. 10.2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048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CDA2-FBFD-4435-09C4-88FAECC4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Visualización del 1er y 2do Componente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E2FE6-2D21-0373-E669-031C93ACF98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s-ES_tradnl" i="1" dirty="0"/>
                  <a:t>Datos</a:t>
                </a:r>
                <a:r>
                  <a:rPr lang="es-ES_tradnl" dirty="0"/>
                  <a:t>: US </a:t>
                </a:r>
                <a:r>
                  <a:rPr lang="es-ES_tradnl" dirty="0" err="1"/>
                  <a:t>Arrest</a:t>
                </a:r>
                <a:r>
                  <a:rPr lang="es-ES_tradnl" dirty="0"/>
                  <a:t> (</a:t>
                </a:r>
                <a:r>
                  <a:rPr lang="es-ES_tradnl" sz="2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James et al 2014</a:t>
                </a:r>
                <a:r>
                  <a:rPr lang="es-ES_tradnl" dirty="0"/>
                  <a:t>)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s-ES_tradnl" dirty="0"/>
                  <a:t>Nivel: 50 estados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s-ES_tradnl" dirty="0"/>
                  <a:t>Arresto por 100.000 habitantes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s-ES_tradnl" dirty="0"/>
                  <a:t>Tipo de arrestos: </a:t>
                </a:r>
                <a:r>
                  <a:rPr lang="es-ES_tradnl" sz="2400" i="1" dirty="0" err="1"/>
                  <a:t>Asult</a:t>
                </a:r>
                <a:r>
                  <a:rPr lang="es-ES_tradnl" sz="2400" i="1" dirty="0"/>
                  <a:t>, </a:t>
                </a:r>
                <a:r>
                  <a:rPr lang="es-ES_tradnl" sz="2400" i="1" dirty="0" err="1"/>
                  <a:t>Murder</a:t>
                </a:r>
                <a:r>
                  <a:rPr lang="es-ES_tradnl" sz="2400" i="1" dirty="0"/>
                  <a:t>, Rape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s-ES_tradnl" sz="2400" dirty="0"/>
                  <a:t>Población urbana: </a:t>
                </a:r>
                <a:r>
                  <a:rPr lang="es-ES_tradnl" sz="2400" i="1" dirty="0" err="1"/>
                  <a:t>UrbanPop</a:t>
                </a:r>
                <a:endParaRPr lang="es-ES_tradnl" sz="2400" i="1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s-ES_tradnl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=4,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endParaRPr lang="es-ES_tradnl" sz="2400" dirty="0"/>
              </a:p>
              <a:p>
                <a:pPr>
                  <a:lnSpc>
                    <a:spcPct val="120000"/>
                  </a:lnSpc>
                </a:pPr>
                <a:r>
                  <a:rPr lang="es-ES_tradnl" sz="2800" dirty="0"/>
                  <a:t>Estandarización de cada variable</a:t>
                </a:r>
              </a:p>
              <a:p>
                <a:pPr>
                  <a:lnSpc>
                    <a:spcPct val="120000"/>
                  </a:lnSpc>
                </a:pPr>
                <a:r>
                  <a:rPr lang="es-ES_tradnl" sz="2800" dirty="0"/>
                  <a:t>PCA: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s-ES_tradnl" sz="2400" dirty="0" err="1">
                    <a:solidFill>
                      <a:schemeClr val="accent1"/>
                    </a:solidFill>
                  </a:rPr>
                  <a:t>State</a:t>
                </a:r>
                <a:r>
                  <a:rPr lang="es-ES_tradnl" sz="2400" dirty="0">
                    <a:solidFill>
                      <a:schemeClr val="accent1"/>
                    </a:solidFill>
                  </a:rPr>
                  <a:t> </a:t>
                </a:r>
                <a:r>
                  <a:rPr lang="es-ES_tradnl" sz="2400" dirty="0" err="1">
                    <a:solidFill>
                      <a:schemeClr val="accent1"/>
                    </a:solidFill>
                  </a:rPr>
                  <a:t>name</a:t>
                </a:r>
                <a:r>
                  <a:rPr lang="es-ES_tradnl" sz="2400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_tradnl" sz="2400" dirty="0">
                    <a:solidFill>
                      <a:schemeClr val="tx1"/>
                    </a:solidFill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s-ES_tradnl" sz="2400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r>
                  <a:rPr lang="es-ES_tradnl" sz="2400" i="1" dirty="0"/>
                  <a:t>Rape </a:t>
                </a:r>
                <a:r>
                  <a:rPr lang="es-ES_tradnl" sz="2400" i="1" dirty="0" err="1"/>
                  <a:t>loading</a:t>
                </a:r>
                <a:r>
                  <a:rPr lang="es-ES_tradnl" sz="2400" i="1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=0.54</m:t>
                    </m:r>
                  </m:oMath>
                </a14:m>
                <a:r>
                  <a:rPr lang="es-ES_tradnl" sz="2400" dirty="0">
                    <a:solidFill>
                      <a:schemeClr val="accent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=0.17</m:t>
                    </m:r>
                  </m:oMath>
                </a14:m>
                <a:endParaRPr lang="es-ES_tradnl" sz="2400" dirty="0">
                  <a:solidFill>
                    <a:schemeClr val="accent2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endParaRPr lang="es-ES_tradnl" sz="2400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endParaRPr lang="es-ES_tradnl" sz="2400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endParaRPr lang="es-ES_tradnl" sz="2800" dirty="0"/>
              </a:p>
              <a:p>
                <a:pPr>
                  <a:lnSpc>
                    <a:spcPct val="120000"/>
                  </a:lnSpc>
                </a:pPr>
                <a:endParaRPr lang="es-ES_tradnl" sz="2800" dirty="0"/>
              </a:p>
              <a:p>
                <a:pPr>
                  <a:lnSpc>
                    <a:spcPct val="120000"/>
                  </a:lnSpc>
                </a:pPr>
                <a:endParaRPr lang="es-ES_tradnl" sz="2800" i="1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  <a:p>
                <a:pPr lvl="1">
                  <a:lnSpc>
                    <a:spcPct val="12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E2FE6-2D21-0373-E669-031C93ACF9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1163" b="-174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CD7D6-BCC0-179F-D775-60B46558D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33</a:t>
            </a:fld>
            <a:endParaRPr lang="en-US"/>
          </a:p>
        </p:txBody>
      </p:sp>
      <p:pic>
        <p:nvPicPr>
          <p:cNvPr id="8" name="Content Placeholder 7" descr="A graph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2373BA47-BE9C-EDE9-810F-DB3B82420A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3948" y="1392922"/>
            <a:ext cx="5181600" cy="496342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26DFF2-AB58-1F2C-DBC7-FF8B5222CBB4}"/>
                  </a:ext>
                </a:extLst>
              </p:cNvPr>
              <p:cNvSpPr txBox="1"/>
              <p:nvPr/>
            </p:nvSpPr>
            <p:spPr>
              <a:xfrm>
                <a:off x="5878416" y="3514759"/>
                <a:ext cx="536916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26DFF2-AB58-1F2C-DBC7-FF8B5222C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16" y="3514759"/>
                <a:ext cx="53691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B2895C-2A03-FBB1-429F-638BF6193B98}"/>
                  </a:ext>
                </a:extLst>
              </p:cNvPr>
              <p:cNvSpPr txBox="1"/>
              <p:nvPr/>
            </p:nvSpPr>
            <p:spPr>
              <a:xfrm>
                <a:off x="8759948" y="6308209"/>
                <a:ext cx="536916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B2895C-2A03-FBB1-429F-638BF619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948" y="6308209"/>
                <a:ext cx="5369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F77D5F-052A-D50B-3241-609B33B7331A}"/>
                  </a:ext>
                </a:extLst>
              </p:cNvPr>
              <p:cNvSpPr txBox="1"/>
              <p:nvPr/>
            </p:nvSpPr>
            <p:spPr>
              <a:xfrm>
                <a:off x="8680940" y="1102385"/>
                <a:ext cx="536916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F77D5F-052A-D50B-3241-609B33B73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940" y="1102385"/>
                <a:ext cx="536916" cy="369332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F2123E-7F23-44CE-7798-F6A0E4DAFB58}"/>
                  </a:ext>
                </a:extLst>
              </p:cNvPr>
              <p:cNvSpPr txBox="1"/>
              <p:nvPr/>
            </p:nvSpPr>
            <p:spPr>
              <a:xfrm>
                <a:off x="11370213" y="3535457"/>
                <a:ext cx="536916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F2123E-7F23-44CE-7798-F6A0E4DAF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0213" y="3535457"/>
                <a:ext cx="536916" cy="369332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30DC080-5354-9983-4A0E-63B50E71244D}"/>
              </a:ext>
            </a:extLst>
          </p:cNvPr>
          <p:cNvSpPr txBox="1"/>
          <p:nvPr/>
        </p:nvSpPr>
        <p:spPr>
          <a:xfrm>
            <a:off x="5802504" y="6491287"/>
            <a:ext cx="4490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James et al (2023) </a:t>
            </a:r>
            <a:r>
              <a:rPr lang="es-ES_tradnl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ISLP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,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pag.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507</a:t>
            </a:r>
          </a:p>
          <a:p>
            <a:endParaRPr lang="es-ES_tradnl" sz="1400" dirty="0">
              <a:solidFill>
                <a:schemeClr val="tx1">
                  <a:lumMod val="50000"/>
                  <a:lumOff val="50000"/>
                </a:schemeClr>
              </a:solidFill>
              <a:latin typeface="Gill Sans Nova Light" panose="020B03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692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CDA2-FBFD-4435-09C4-88FAECC4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Visualización del 1er y 2do Componente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E2FE6-2D21-0373-E669-031C93ACF98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s-ES_tradnl" sz="2800" dirty="0"/>
                  <a:t>PCA: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ES_tradnl" sz="2800" dirty="0"/>
                  <a:t>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s-ES_tradnl" sz="2400" dirty="0"/>
                  <a:t>Muy poco peso a </a:t>
                </a:r>
                <a:r>
                  <a:rPr lang="es-ES_tradnl" sz="2400" dirty="0" err="1"/>
                  <a:t>UrbanPop</a:t>
                </a:r>
                <a:endParaRPr lang="es-ES_tradnl" sz="2400" dirty="0"/>
              </a:p>
              <a:p>
                <a:pPr lvl="1">
                  <a:lnSpc>
                    <a:spcPct val="120000"/>
                  </a:lnSpc>
                </a:pPr>
                <a:r>
                  <a:rPr lang="es-ES_tradnl" sz="2400" dirty="0"/>
                  <a:t>Mas peso a </a:t>
                </a:r>
                <a:r>
                  <a:rPr lang="es-ES_tradnl" sz="2400" dirty="0" err="1"/>
                  <a:t>Assult</a:t>
                </a:r>
                <a:r>
                  <a:rPr lang="es-ES_tradnl" sz="2400" dirty="0"/>
                  <a:t>, </a:t>
                </a:r>
                <a:r>
                  <a:rPr lang="es-ES_tradnl" sz="2400" dirty="0" err="1"/>
                  <a:t>Murder</a:t>
                </a:r>
                <a:r>
                  <a:rPr lang="es-ES_tradnl" sz="2400" dirty="0"/>
                  <a:t>, y Rape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ES_tradnl" sz="2800" dirty="0"/>
                  <a:t>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s-ES_tradnl" sz="2800" dirty="0"/>
                  <a:t>Mucho peso a </a:t>
                </a:r>
                <a:r>
                  <a:rPr lang="es-ES_tradnl" sz="2800" dirty="0" err="1"/>
                  <a:t>UrbanPop</a:t>
                </a:r>
                <a:endParaRPr lang="es-ES_tradnl" sz="2800" dirty="0"/>
              </a:p>
              <a:p>
                <a:pPr lvl="1">
                  <a:lnSpc>
                    <a:spcPct val="120000"/>
                  </a:lnSpc>
                </a:pPr>
                <a:r>
                  <a:rPr lang="es-ES_tradnl" sz="2800" dirty="0"/>
                  <a:t>Poco peso a </a:t>
                </a:r>
                <a:r>
                  <a:rPr lang="es-ES_tradnl" sz="2800" dirty="0" err="1"/>
                  <a:t>Assult</a:t>
                </a:r>
                <a:r>
                  <a:rPr lang="es-ES_tradnl" sz="2800" dirty="0"/>
                  <a:t>, </a:t>
                </a:r>
                <a:r>
                  <a:rPr lang="es-ES_tradnl" sz="2800" dirty="0" err="1"/>
                  <a:t>Murder</a:t>
                </a:r>
                <a:r>
                  <a:rPr lang="es-ES_tradnl" sz="2800" dirty="0"/>
                  <a:t>, y Rape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s-ES_tradnl" sz="2800" dirty="0"/>
                  <a:t>Nos muestra la urbanización de los estados</a:t>
                </a:r>
              </a:p>
              <a:p>
                <a:pPr>
                  <a:lnSpc>
                    <a:spcPct val="120000"/>
                  </a:lnSpc>
                </a:pPr>
                <a:r>
                  <a:rPr lang="es-ES_tradnl" sz="2800" dirty="0"/>
                  <a:t>Alta correlación entre los 3 tipos de crimen</a:t>
                </a:r>
                <a:endParaRPr lang="es-ES_tradnl" sz="2800" dirty="0">
                  <a:solidFill>
                    <a:schemeClr val="accent1"/>
                  </a:solidFill>
                </a:endParaRPr>
              </a:p>
              <a:p>
                <a:pPr lvl="1">
                  <a:lnSpc>
                    <a:spcPct val="120000"/>
                  </a:lnSpc>
                </a:pPr>
                <a:endParaRPr lang="es-ES_tradnl" sz="2400" dirty="0">
                  <a:solidFill>
                    <a:schemeClr val="accent1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endParaRPr lang="es-ES_tradnl" sz="2800" dirty="0"/>
              </a:p>
              <a:p>
                <a:pPr>
                  <a:lnSpc>
                    <a:spcPct val="120000"/>
                  </a:lnSpc>
                </a:pPr>
                <a:endParaRPr lang="es-ES_tradnl" sz="2800" dirty="0"/>
              </a:p>
              <a:p>
                <a:pPr>
                  <a:lnSpc>
                    <a:spcPct val="120000"/>
                  </a:lnSpc>
                </a:pPr>
                <a:endParaRPr lang="es-ES_tradnl" sz="2800" i="1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  <a:p>
                <a:pPr lvl="1">
                  <a:lnSpc>
                    <a:spcPct val="12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E2FE6-2D21-0373-E669-031C93ACF9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467" t="-872" r="-48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CD7D6-BCC0-179F-D775-60B46558D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34</a:t>
            </a:fld>
            <a:endParaRPr lang="en-US"/>
          </a:p>
        </p:txBody>
      </p:sp>
      <p:pic>
        <p:nvPicPr>
          <p:cNvPr id="8" name="Content Placeholder 7" descr="A graph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2373BA47-BE9C-EDE9-810F-DB3B82420A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3948" y="1392922"/>
            <a:ext cx="5181600" cy="496342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26DFF2-AB58-1F2C-DBC7-FF8B5222CBB4}"/>
                  </a:ext>
                </a:extLst>
              </p:cNvPr>
              <p:cNvSpPr txBox="1"/>
              <p:nvPr/>
            </p:nvSpPr>
            <p:spPr>
              <a:xfrm>
                <a:off x="5878416" y="3514759"/>
                <a:ext cx="536916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26DFF2-AB58-1F2C-DBC7-FF8B5222C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16" y="3514759"/>
                <a:ext cx="53691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B2895C-2A03-FBB1-429F-638BF6193B98}"/>
                  </a:ext>
                </a:extLst>
              </p:cNvPr>
              <p:cNvSpPr txBox="1"/>
              <p:nvPr/>
            </p:nvSpPr>
            <p:spPr>
              <a:xfrm>
                <a:off x="8759948" y="6308209"/>
                <a:ext cx="536916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B2895C-2A03-FBB1-429F-638BF619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948" y="6308209"/>
                <a:ext cx="5369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F77D5F-052A-D50B-3241-609B33B7331A}"/>
                  </a:ext>
                </a:extLst>
              </p:cNvPr>
              <p:cNvSpPr txBox="1"/>
              <p:nvPr/>
            </p:nvSpPr>
            <p:spPr>
              <a:xfrm>
                <a:off x="8680940" y="1102385"/>
                <a:ext cx="536916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F77D5F-052A-D50B-3241-609B33B73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940" y="1102385"/>
                <a:ext cx="536916" cy="369332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F2123E-7F23-44CE-7798-F6A0E4DAFB58}"/>
                  </a:ext>
                </a:extLst>
              </p:cNvPr>
              <p:cNvSpPr txBox="1"/>
              <p:nvPr/>
            </p:nvSpPr>
            <p:spPr>
              <a:xfrm>
                <a:off x="11370213" y="3535457"/>
                <a:ext cx="536916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F2123E-7F23-44CE-7798-F6A0E4DAF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0213" y="3535457"/>
                <a:ext cx="536916" cy="369332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A81EBE4-6512-BFB3-4FE5-2989FB40510A}"/>
              </a:ext>
            </a:extLst>
          </p:cNvPr>
          <p:cNvSpPr txBox="1"/>
          <p:nvPr/>
        </p:nvSpPr>
        <p:spPr>
          <a:xfrm>
            <a:off x="5802504" y="6491287"/>
            <a:ext cx="4490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James et al (2023) </a:t>
            </a:r>
            <a:r>
              <a:rPr lang="es-ES_tradnl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ISLP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,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pag.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507</a:t>
            </a:r>
          </a:p>
          <a:p>
            <a:endParaRPr lang="es-ES_tradnl" sz="1400" dirty="0">
              <a:solidFill>
                <a:schemeClr val="tx1">
                  <a:lumMod val="50000"/>
                  <a:lumOff val="50000"/>
                </a:schemeClr>
              </a:solidFill>
              <a:latin typeface="Gill Sans Nova Light" panose="020B03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275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CDA2-FBFD-4435-09C4-88FAECC4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Interpretación del Gráfico de 2 Componentes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E2FE6-2D21-0373-E669-031C93ACF98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:r>
                  <a:rPr lang="es-ES_tradnl" sz="2800" dirty="0"/>
                  <a:t>PCA:</a:t>
                </a:r>
              </a:p>
              <a:p>
                <a:pPr>
                  <a:lnSpc>
                    <a:spcPct val="120000"/>
                  </a:lnSpc>
                </a:pPr>
                <a:r>
                  <a:rPr lang="es-ES_tradnl" sz="2400" dirty="0">
                    <a:solidFill>
                      <a:schemeClr val="accent1"/>
                    </a:solidFill>
                  </a:rPr>
                  <a:t>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_tradnl" sz="2400" dirty="0">
                    <a:solidFill>
                      <a:schemeClr val="tx1"/>
                    </a:solidFill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_tradnl" sz="2400" dirty="0">
                    <a:solidFill>
                      <a:schemeClr val="accent1"/>
                    </a:solidFill>
                  </a:rPr>
                  <a:t> </a:t>
                </a:r>
                <a:r>
                  <a:rPr lang="es-ES_tradnl" sz="2400" dirty="0"/>
                  <a:t>más alto: </a:t>
                </a:r>
                <a:r>
                  <a:rPr lang="es-ES_tradnl" sz="2400" dirty="0">
                    <a:solidFill>
                      <a:schemeClr val="accent1"/>
                    </a:solidFill>
                  </a:rPr>
                  <a:t>California, Nevada, Florida</a:t>
                </a:r>
                <a:r>
                  <a:rPr lang="es-ES_tradnl" sz="2400" dirty="0"/>
                  <a:t> -&gt; </a:t>
                </a:r>
                <a:r>
                  <a:rPr lang="es-ES_tradnl" sz="2000" dirty="0"/>
                  <a:t>mayores tasas de los 3 tipos de crimen</a:t>
                </a:r>
              </a:p>
              <a:p>
                <a:pPr>
                  <a:lnSpc>
                    <a:spcPct val="120000"/>
                  </a:lnSpc>
                </a:pPr>
                <a:r>
                  <a:rPr lang="es-ES_tradnl" sz="2400" dirty="0">
                    <a:solidFill>
                      <a:schemeClr val="accent1"/>
                    </a:solidFill>
                  </a:rPr>
                  <a:t>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_tradnl" sz="2400" dirty="0">
                    <a:solidFill>
                      <a:schemeClr val="tx1"/>
                    </a:solidFill>
                  </a:rPr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_tradnl" sz="2400" dirty="0">
                    <a:solidFill>
                      <a:schemeClr val="accent1"/>
                    </a:solidFill>
                  </a:rPr>
                  <a:t> </a:t>
                </a:r>
                <a:r>
                  <a:rPr lang="es-ES_tradnl" sz="2400" dirty="0"/>
                  <a:t>más bajo: </a:t>
                </a:r>
                <a:r>
                  <a:rPr lang="es-ES_tradnl" sz="2400" dirty="0">
                    <a:solidFill>
                      <a:schemeClr val="accent1"/>
                    </a:solidFill>
                  </a:rPr>
                  <a:t>North Dakota</a:t>
                </a:r>
                <a:endParaRPr lang="es-ES_tradnl" sz="2400" dirty="0"/>
              </a:p>
              <a:p>
                <a:pPr>
                  <a:lnSpc>
                    <a:spcPct val="120000"/>
                  </a:lnSpc>
                </a:pPr>
                <a:r>
                  <a:rPr lang="es-ES_tradnl" sz="2400" dirty="0">
                    <a:solidFill>
                      <a:schemeClr val="accent1"/>
                    </a:solidFill>
                  </a:rPr>
                  <a:t>California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s-ES_tradnl" sz="2400" dirty="0"/>
                  <a:t>Score alto en el 1er y 2do componente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s-ES_tradnl" sz="2400" b="1" dirty="0"/>
                  <a:t>+</a:t>
                </a:r>
                <a:r>
                  <a:rPr lang="es-ES_tradnl" sz="2400" dirty="0"/>
                  <a:t> crimen, y </a:t>
                </a:r>
                <a:r>
                  <a:rPr lang="es-ES_tradnl" sz="2400" b="1" dirty="0"/>
                  <a:t>+</a:t>
                </a:r>
                <a:r>
                  <a:rPr lang="es-ES_tradnl" sz="2400" dirty="0"/>
                  <a:t> urbanización</a:t>
                </a:r>
              </a:p>
              <a:p>
                <a:pPr>
                  <a:lnSpc>
                    <a:spcPct val="120000"/>
                  </a:lnSpc>
                </a:pPr>
                <a:r>
                  <a:rPr lang="es-ES_tradnl" sz="2800" i="1" u="sng" dirty="0"/>
                  <a:t>Centro</a:t>
                </a:r>
                <a:r>
                  <a:rPr lang="es-ES_tradnl" sz="2800" dirty="0"/>
                  <a:t>: bajo score en 1er y 2do componente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s-ES_tradnl" sz="2400" dirty="0" err="1"/>
                  <a:t>States</a:t>
                </a:r>
                <a:r>
                  <a:rPr lang="es-ES_tradnl" sz="2400" dirty="0"/>
                  <a:t> con nivel de crimen y urbanización </a:t>
                </a:r>
                <a:r>
                  <a:rPr lang="es-ES_tradnl" sz="2400" i="1" dirty="0"/>
                  <a:t>promedio</a:t>
                </a:r>
                <a:endParaRPr lang="es-ES_tradnl" sz="2800" dirty="0"/>
              </a:p>
              <a:p>
                <a:pPr lvl="1">
                  <a:lnSpc>
                    <a:spcPct val="120000"/>
                  </a:lnSpc>
                </a:pPr>
                <a:endParaRPr lang="es-ES_tradnl" sz="2400" dirty="0"/>
              </a:p>
              <a:p>
                <a:pPr>
                  <a:lnSpc>
                    <a:spcPct val="120000"/>
                  </a:lnSpc>
                </a:pPr>
                <a:endParaRPr lang="es-ES_tradnl" sz="2800" dirty="0"/>
              </a:p>
              <a:p>
                <a:pPr>
                  <a:lnSpc>
                    <a:spcPct val="120000"/>
                  </a:lnSpc>
                </a:pPr>
                <a:endParaRPr lang="es-ES_tradnl" sz="2800" i="1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  <a:p>
                <a:pPr lvl="1">
                  <a:lnSpc>
                    <a:spcPct val="12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E2FE6-2D21-0373-E669-031C93ACF9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 t="-1163" b="-203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CD7D6-BCC0-179F-D775-60B46558D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35</a:t>
            </a:fld>
            <a:endParaRPr lang="en-US"/>
          </a:p>
        </p:txBody>
      </p:sp>
      <p:pic>
        <p:nvPicPr>
          <p:cNvPr id="8" name="Content Placeholder 7" descr="A graph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2373BA47-BE9C-EDE9-810F-DB3B82420A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15332" y="1528352"/>
            <a:ext cx="5040216" cy="482799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26DFF2-AB58-1F2C-DBC7-FF8B5222CBB4}"/>
                  </a:ext>
                </a:extLst>
              </p:cNvPr>
              <p:cNvSpPr txBox="1"/>
              <p:nvPr/>
            </p:nvSpPr>
            <p:spPr>
              <a:xfrm>
                <a:off x="5878416" y="3514759"/>
                <a:ext cx="536916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26DFF2-AB58-1F2C-DBC7-FF8B5222C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416" y="3514759"/>
                <a:ext cx="53691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B2895C-2A03-FBB1-429F-638BF6193B98}"/>
                  </a:ext>
                </a:extLst>
              </p:cNvPr>
              <p:cNvSpPr txBox="1"/>
              <p:nvPr/>
            </p:nvSpPr>
            <p:spPr>
              <a:xfrm>
                <a:off x="8759948" y="6308209"/>
                <a:ext cx="536916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B2895C-2A03-FBB1-429F-638BF6193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9948" y="6308209"/>
                <a:ext cx="53691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F77D5F-052A-D50B-3241-609B33B7331A}"/>
                  </a:ext>
                </a:extLst>
              </p:cNvPr>
              <p:cNvSpPr txBox="1"/>
              <p:nvPr/>
            </p:nvSpPr>
            <p:spPr>
              <a:xfrm>
                <a:off x="8680940" y="1102385"/>
                <a:ext cx="536916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1F77D5F-052A-D50B-3241-609B33B73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0940" y="1102385"/>
                <a:ext cx="536916" cy="369332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F2123E-7F23-44CE-7798-F6A0E4DAFB58}"/>
                  </a:ext>
                </a:extLst>
              </p:cNvPr>
              <p:cNvSpPr txBox="1"/>
              <p:nvPr/>
            </p:nvSpPr>
            <p:spPr>
              <a:xfrm>
                <a:off x="11370213" y="3535457"/>
                <a:ext cx="536916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F2123E-7F23-44CE-7798-F6A0E4DAF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0213" y="3535457"/>
                <a:ext cx="536916" cy="369332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4298918-2FCA-94D2-0360-68D990B49049}"/>
              </a:ext>
            </a:extLst>
          </p:cNvPr>
          <p:cNvSpPr txBox="1"/>
          <p:nvPr/>
        </p:nvSpPr>
        <p:spPr>
          <a:xfrm>
            <a:off x="5802504" y="6491287"/>
            <a:ext cx="4490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James et al (2023) </a:t>
            </a:r>
            <a:r>
              <a:rPr lang="es-ES_tradnl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ISLP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,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pag.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507</a:t>
            </a:r>
          </a:p>
          <a:p>
            <a:endParaRPr lang="es-ES_tradnl" sz="1400" dirty="0">
              <a:solidFill>
                <a:schemeClr val="tx1">
                  <a:lumMod val="50000"/>
                  <a:lumOff val="50000"/>
                </a:schemeClr>
              </a:solidFill>
              <a:latin typeface="Gill Sans Nova Light" panose="020B03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629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Proporción de la Varianza Explicada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sz="2400" b="1" dirty="0">
                <a:solidFill>
                  <a:srgbClr val="00663D"/>
                </a:solidFill>
                <a:effectLst/>
                <a:latin typeface="Times" pitchFamily="2" charset="0"/>
                <a:ea typeface="Times" pitchFamily="2" charset="0"/>
                <a:cs typeface="Times" pitchFamily="2" charset="0"/>
              </a:rPr>
              <a:t>† </a:t>
            </a:r>
            <a:r>
              <a:rPr lang="en-US" sz="2400" dirty="0"/>
              <a:t>James, G., Witten, D., Hastie, T., Tibshirani, R., &amp; Taylor, J. (2023). </a:t>
            </a:r>
            <a:r>
              <a:rPr lang="en-US" sz="2400" i="1" dirty="0"/>
              <a:t>An introduction to statistical learning: With applications in Python. </a:t>
            </a:r>
            <a:r>
              <a:rPr lang="en-US" b="1" dirty="0"/>
              <a:t>Chap. 12.2.3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60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59BB-2071-4AA2-9E94-F9C47DCF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Notación de Varianzas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E3E566-5D03-CAB3-6749-7DEAF04FDF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s-ES_tradnl" dirty="0"/>
                  <a:t>Varianza total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(2)</m:t>
                      </m:r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20000"/>
                  </a:lnSpc>
                </a:pPr>
                <a:r>
                  <a:rPr lang="es-ES_tradnl" dirty="0"/>
                  <a:t>Varianza total del componente </a:t>
                </a:r>
                <a:r>
                  <a:rPr lang="es-ES_tradnl" i="1" dirty="0"/>
                  <a:t>m-ésimo</a:t>
                </a:r>
                <a:r>
                  <a:rPr lang="es-ES_tradnl" dirty="0"/>
                  <a:t> (usando la </a:t>
                </a:r>
                <a:r>
                  <a:rPr lang="es-ES_tradnl" dirty="0" err="1"/>
                  <a:t>eq</a:t>
                </a:r>
                <a:r>
                  <a:rPr lang="es-ES_tradnl" dirty="0"/>
                  <a:t>. 4)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𝑖𝑚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E3E566-5D03-CAB3-6749-7DEAF04FDF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14826" b="-4186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4487D-156E-0644-F5B7-1AE7F540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3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59BB-2071-4AA2-9E94-F9C47DCF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Proporción de la Varianza Explicada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E3E566-5D03-CAB3-6749-7DEAF04FDF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s-ES_tradnl" dirty="0"/>
                  <a:t>Proporción de la Varianza Explicada (PVE) (</a:t>
                </a:r>
                <a:r>
                  <a:rPr lang="es-ES_tradnl" dirty="0" err="1"/>
                  <a:t>eq</a:t>
                </a:r>
                <a:r>
                  <a:rPr lang="es-ES_tradnl" dirty="0"/>
                  <a:t>. 3 sobre 2)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𝑗𝑚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</m:nary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s-ES_tradnl" dirty="0"/>
              </a:p>
              <a:p>
                <a:r>
                  <a:rPr lang="es-ES_tradnl" dirty="0"/>
                  <a:t>PVE&gt;0 para todos los componentes principales</a:t>
                </a:r>
              </a:p>
              <a:p>
                <a:r>
                  <a:rPr lang="es-ES_tradnl" dirty="0"/>
                  <a:t>PVE acumulada: suma de los PVE de los primeros M componentes</a:t>
                </a:r>
              </a:p>
              <a:p>
                <a:endParaRPr lang="es-ES_tradnl" dirty="0"/>
              </a:p>
              <a:p>
                <a:pPr marL="0" indent="0">
                  <a:buNone/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E3E566-5D03-CAB3-6749-7DEAF04FDF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b="-87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4487D-156E-0644-F5B7-1AE7F540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07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59BB-2071-4AA2-9E94-F9C47DCF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Visualización de la proporción de la Varianza Explicada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E3E566-5D03-CAB3-6749-7DEAF04FDFD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479388" cy="427975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s-ES_tradnl" sz="2800" i="1" dirty="0"/>
                  <a:t>Izquierda</a:t>
                </a:r>
                <a:r>
                  <a:rPr lang="es-ES_tradnl" sz="2800" dirty="0"/>
                  <a:t>: </a:t>
                </a:r>
              </a:p>
              <a:p>
                <a:pPr lvl="1"/>
                <a:r>
                  <a:rPr lang="es-ES_tradnl" sz="2400" dirty="0"/>
                  <a:t>PVE y numero de componente </a:t>
                </a:r>
              </a:p>
              <a:p>
                <a:r>
                  <a:rPr lang="es-ES_tradnl" sz="2800" i="1" dirty="0"/>
                  <a:t>Derecha</a:t>
                </a:r>
                <a:r>
                  <a:rPr lang="es-ES_tradnl" sz="2800" dirty="0"/>
                  <a:t>:</a:t>
                </a:r>
              </a:p>
              <a:p>
                <a:pPr lvl="1"/>
                <a:r>
                  <a:rPr lang="es-ES_tradnl" sz="2400" dirty="0"/>
                  <a:t>PVE acumulado y numero de componente</a:t>
                </a:r>
              </a:p>
              <a:p>
                <a:r>
                  <a:rPr lang="es-ES_tradnl" sz="2800" i="1" dirty="0"/>
                  <a:t>Puntos clave</a:t>
                </a:r>
              </a:p>
              <a:p>
                <a:pPr lvl="1"/>
                <a:r>
                  <a:rPr lang="es-ES_tradnl" sz="2400" dirty="0"/>
                  <a:t>1er componente explica 60%+ de la variabilidad de los datos</a:t>
                </a:r>
              </a:p>
              <a:p>
                <a:pPr lvl="1"/>
                <a:r>
                  <a:rPr lang="es-ES_tradnl" sz="2400" dirty="0"/>
                  <a:t>2do solo 20%+ …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s-ES_tradnl" sz="2800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E3E566-5D03-CAB3-6749-7DEAF04FDF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479388" cy="4279753"/>
              </a:xfrm>
              <a:blipFill>
                <a:blip r:embed="rId2"/>
                <a:stretch>
                  <a:fillRect l="-141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A comparison of a graph&#10;&#10;Description automatically generated">
            <a:extLst>
              <a:ext uri="{FF2B5EF4-FFF2-40B4-BE49-F238E27FC236}">
                <a16:creationId xmlns:a16="http://schemas.microsoft.com/office/drawing/2014/main" id="{318DA320-C661-CA81-91EE-1442ECF24E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69216" y="2180492"/>
            <a:ext cx="7132019" cy="34184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4487D-156E-0644-F5B7-1AE7F5407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098373-DC43-4D95-EC13-02A64932485B}"/>
              </a:ext>
            </a:extLst>
          </p:cNvPr>
          <p:cNvSpPr txBox="1"/>
          <p:nvPr/>
        </p:nvSpPr>
        <p:spPr>
          <a:xfrm>
            <a:off x="5317588" y="5824721"/>
            <a:ext cx="4490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James et al (2023) </a:t>
            </a:r>
            <a:r>
              <a:rPr lang="es-ES_tradnl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ISLP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,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pag.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512</a:t>
            </a:r>
          </a:p>
          <a:p>
            <a:endParaRPr lang="es-ES_tradnl" sz="1400" dirty="0">
              <a:solidFill>
                <a:schemeClr val="tx1">
                  <a:lumMod val="50000"/>
                  <a:lumOff val="50000"/>
                </a:schemeClr>
              </a:solidFill>
              <a:latin typeface="Gill Sans Nova Light" panose="020B03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308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CDA9-EC41-2312-3939-2A1FFC5B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Orden de Temas: </a:t>
            </a:r>
            <a:r>
              <a:rPr lang="es-ES_tradnl" sz="3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Secuencia de Trabajo con Datos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1ABD0DE-D47B-BE72-9389-1B9C88CB6F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9451" y="1100380"/>
          <a:ext cx="11236271" cy="5548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2FF7C-6F94-55CC-F31A-3FC6C600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842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2EA1-43B9-289B-6E00-41311F6C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Consideraciones de PCA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833EB-FEB7-F0E3-3E5C-B0D1D9657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/>
              <a:t>PCA </a:t>
            </a:r>
            <a:r>
              <a:rPr lang="es-ES_tradnl" dirty="0">
                <a:solidFill>
                  <a:srgbClr val="002060"/>
                </a:solidFill>
              </a:rPr>
              <a:t>no</a:t>
            </a:r>
            <a:r>
              <a:rPr lang="es-ES_tradnl" dirty="0"/>
              <a:t> tiene componentes </a:t>
            </a:r>
            <a:r>
              <a:rPr lang="es-ES_tradnl" dirty="0">
                <a:solidFill>
                  <a:srgbClr val="002060"/>
                </a:solidFill>
              </a:rPr>
              <a:t>únicos</a:t>
            </a:r>
          </a:p>
          <a:p>
            <a:pPr lvl="1"/>
            <a:r>
              <a:rPr lang="es-ES_tradnl" dirty="0"/>
              <a:t>Puede cambiar el signo dependiendo del software</a:t>
            </a:r>
          </a:p>
          <a:p>
            <a:pPr lvl="1"/>
            <a:r>
              <a:rPr lang="es-ES_tradnl" dirty="0"/>
              <a:t>En general, se obtiene los mismos componentes principales</a:t>
            </a:r>
          </a:p>
          <a:p>
            <a:r>
              <a:rPr lang="es-ES_tradnl" dirty="0"/>
              <a:t>No podemos usar variables </a:t>
            </a:r>
            <a:r>
              <a:rPr lang="es-ES_tradnl" dirty="0" err="1"/>
              <a:t>dummies</a:t>
            </a:r>
            <a:endParaRPr lang="es-ES_tradnl" dirty="0"/>
          </a:p>
          <a:p>
            <a:pPr>
              <a:lnSpc>
                <a:spcPct val="150000"/>
              </a:lnSpc>
            </a:pPr>
            <a:r>
              <a:rPr lang="es-ES_tradnl" dirty="0"/>
              <a:t>No hay forma automática de determinar la </a:t>
            </a:r>
            <a:r>
              <a:rPr lang="es-ES_tradnl" dirty="0">
                <a:solidFill>
                  <a:srgbClr val="002060"/>
                </a:solidFill>
              </a:rPr>
              <a:t>cantidad optima de componentes</a:t>
            </a:r>
            <a:r>
              <a:rPr lang="es-ES_tradnl" dirty="0"/>
              <a:t> a computar</a:t>
            </a:r>
          </a:p>
          <a:p>
            <a:pPr>
              <a:lnSpc>
                <a:spcPct val="150000"/>
              </a:lnSpc>
            </a:pPr>
            <a:endParaRPr lang="es-ES_tradnl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57A21-0846-1FE2-4002-72E82D21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47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551E5-6BCF-E53B-F0DB-0468D7CD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Variar la escala cambia los resultados de PCA</a:t>
            </a:r>
          </a:p>
        </p:txBody>
      </p:sp>
      <p:pic>
        <p:nvPicPr>
          <p:cNvPr id="6" name="Content Placeholder 5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61D6C848-C9FA-A5D7-3F11-E8A148568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145" y="1331933"/>
            <a:ext cx="9264572" cy="51609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B3C64-F598-E9C2-9636-325CECF8E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D57800-B52D-EF71-FE25-3744CAA771AA}"/>
              </a:ext>
            </a:extLst>
          </p:cNvPr>
          <p:cNvSpPr txBox="1"/>
          <p:nvPr/>
        </p:nvSpPr>
        <p:spPr>
          <a:xfrm>
            <a:off x="1445655" y="6388135"/>
            <a:ext cx="4490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James et al (2023) </a:t>
            </a:r>
            <a:r>
              <a:rPr lang="es-ES_tradnl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ISLP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,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pag.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513</a:t>
            </a:r>
          </a:p>
          <a:p>
            <a:endParaRPr lang="es-ES_tradnl" sz="1400" dirty="0">
              <a:solidFill>
                <a:schemeClr val="tx1">
                  <a:lumMod val="50000"/>
                  <a:lumOff val="50000"/>
                </a:schemeClr>
              </a:solidFill>
              <a:latin typeface="Gill Sans Nova Light" panose="020B03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769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8FFBF-FD87-8468-FB71-DC18CF07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Aplicaciones de PCA para entender consumidores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A578E-0A7E-A840-0E1C-E88A7A1A7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. Denver, S., &amp; Jensen, J. D. (2014). Consumer preferences for organically and locally produced apples.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Food Quality and Preference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31, 129-134.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685C1-20DE-AED5-4BD1-72A54F29A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775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FB5B0-A85A-FAD9-BA5C-D2988EE7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Motivación: Entiendo las preferencias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7ED1F-7179-9B0C-0F3A-78E9D8D50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“</a:t>
            </a:r>
            <a:r>
              <a:rPr lang="es-ES_tradnl" dirty="0">
                <a:solidFill>
                  <a:srgbClr val="00B050"/>
                </a:solidFill>
              </a:rPr>
              <a:t>Orgánico</a:t>
            </a:r>
            <a:r>
              <a:rPr lang="es-ES_tradnl" dirty="0"/>
              <a:t>” y “</a:t>
            </a:r>
            <a:r>
              <a:rPr lang="es-ES_tradnl" dirty="0">
                <a:solidFill>
                  <a:srgbClr val="00B050"/>
                </a:solidFill>
              </a:rPr>
              <a:t>local</a:t>
            </a:r>
            <a:r>
              <a:rPr lang="es-ES_tradnl" dirty="0"/>
              <a:t>” son dos dimensiones distintas en la </a:t>
            </a:r>
            <a:r>
              <a:rPr lang="es-ES_tradnl" dirty="0">
                <a:solidFill>
                  <a:srgbClr val="002060"/>
                </a:solidFill>
              </a:rPr>
              <a:t>percepción</a:t>
            </a:r>
            <a:r>
              <a:rPr lang="es-ES_tradnl" dirty="0"/>
              <a:t> que tienen los consumidores de la </a:t>
            </a:r>
            <a:r>
              <a:rPr lang="es-ES_tradnl" dirty="0">
                <a:solidFill>
                  <a:srgbClr val="002060"/>
                </a:solidFill>
              </a:rPr>
              <a:t>calidad</a:t>
            </a:r>
            <a:r>
              <a:rPr lang="es-ES_tradnl" dirty="0"/>
              <a:t> de los alimentos.</a:t>
            </a:r>
          </a:p>
          <a:p>
            <a:r>
              <a:rPr lang="es-ES_tradnl" dirty="0"/>
              <a:t>La percepción de “local” u “orgánico” afecta la </a:t>
            </a:r>
            <a:r>
              <a:rPr lang="es-ES_tradnl" dirty="0">
                <a:solidFill>
                  <a:srgbClr val="002060"/>
                </a:solidFill>
              </a:rPr>
              <a:t>preferencia</a:t>
            </a:r>
            <a:r>
              <a:rPr lang="es-ES_tradnl" dirty="0"/>
              <a:t> por las respectivas variedades.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4575A6-A416-C562-057A-223DF8F7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042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1C83D-4E0A-7F8D-01C4-D251867FE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 descr="A black and white text with white text&#10;&#10;Description automatically generated">
            <a:extLst>
              <a:ext uri="{FF2B5EF4-FFF2-40B4-BE49-F238E27FC236}">
                <a16:creationId xmlns:a16="http://schemas.microsoft.com/office/drawing/2014/main" id="{45ADF6B5-33B0-8C52-0EBA-FA644C8A5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65" y="442548"/>
            <a:ext cx="8629033" cy="59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95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A3E4C8-4708-AC3F-C560-EAF95EFD9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Resultados Principales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C2BBA-1F13-0361-4F64-A517B2BDA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Una </a:t>
            </a:r>
            <a:r>
              <a:rPr lang="es-ES_tradnl" dirty="0">
                <a:solidFill>
                  <a:srgbClr val="00B050"/>
                </a:solidFill>
              </a:rPr>
              <a:t>alta percepción</a:t>
            </a:r>
            <a:r>
              <a:rPr lang="es-ES_tradnl" dirty="0"/>
              <a:t> de los alimentos </a:t>
            </a:r>
            <a:r>
              <a:rPr lang="es-ES_tradnl" dirty="0">
                <a:solidFill>
                  <a:srgbClr val="00B050"/>
                </a:solidFill>
              </a:rPr>
              <a:t>locales</a:t>
            </a:r>
            <a:r>
              <a:rPr lang="es-ES_tradnl" dirty="0"/>
              <a:t> también </a:t>
            </a:r>
            <a:r>
              <a:rPr lang="es-ES_tradnl" dirty="0">
                <a:solidFill>
                  <a:srgbClr val="00B050"/>
                </a:solidFill>
              </a:rPr>
              <a:t>mejora</a:t>
            </a:r>
            <a:r>
              <a:rPr lang="es-ES_tradnl" dirty="0"/>
              <a:t> la preferencia por los productos </a:t>
            </a:r>
            <a:r>
              <a:rPr lang="es-ES_tradnl" dirty="0">
                <a:solidFill>
                  <a:srgbClr val="002060"/>
                </a:solidFill>
              </a:rPr>
              <a:t>nacionales</a:t>
            </a:r>
            <a:r>
              <a:rPr lang="es-ES_tradnl" dirty="0"/>
              <a:t>.</a:t>
            </a:r>
          </a:p>
          <a:p>
            <a:r>
              <a:rPr lang="es-ES_tradnl" dirty="0"/>
              <a:t>Una </a:t>
            </a:r>
            <a:r>
              <a:rPr lang="es-ES_tradnl" dirty="0">
                <a:solidFill>
                  <a:srgbClr val="00B050"/>
                </a:solidFill>
              </a:rPr>
              <a:t>alta percepción </a:t>
            </a:r>
            <a:r>
              <a:rPr lang="es-ES_tradnl" dirty="0"/>
              <a:t>de los alimentos </a:t>
            </a:r>
            <a:r>
              <a:rPr lang="es-ES_tradnl" dirty="0">
                <a:solidFill>
                  <a:srgbClr val="00B050"/>
                </a:solidFill>
              </a:rPr>
              <a:t>orgánicos</a:t>
            </a:r>
            <a:r>
              <a:rPr lang="es-ES_tradnl" dirty="0"/>
              <a:t> también </a:t>
            </a:r>
            <a:r>
              <a:rPr lang="es-ES_tradnl" dirty="0">
                <a:solidFill>
                  <a:srgbClr val="00B050"/>
                </a:solidFill>
              </a:rPr>
              <a:t>mejora</a:t>
            </a:r>
            <a:r>
              <a:rPr lang="es-ES_tradnl" dirty="0"/>
              <a:t> la preferencia por los productos </a:t>
            </a:r>
            <a:r>
              <a:rPr lang="es-ES_tradnl" dirty="0">
                <a:solidFill>
                  <a:srgbClr val="002060"/>
                </a:solidFill>
              </a:rPr>
              <a:t>locales</a:t>
            </a:r>
            <a:r>
              <a:rPr lang="es-ES_tradnl" dirty="0"/>
              <a:t>.</a:t>
            </a:r>
          </a:p>
          <a:p>
            <a:endParaRPr lang="es-ES_tradn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E3CFFF-4CD3-AD2F-5FD6-AC427A4A0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42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8FFBF-FD87-8468-FB71-DC18CF07B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Aplicaciones de PCA en economía urbana y desigualdad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A578E-0A7E-A840-0E1C-E88A7A1A7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1. Diamond, R. (2016). The determinants and welfare implications of US Workers’ diverging location choices by skill: 1980-2000.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American Economic Review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,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106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(3), 479–524. 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685C1-20DE-AED5-4BD1-72A54F29A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53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A21D4-6AA5-5066-715F-52167A4E3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Determinantes y Bienestar de los Trabajadores en US: Ubicación por </a:t>
            </a:r>
            <a:r>
              <a:rPr lang="es-ES_tradnl" dirty="0" err="1"/>
              <a:t>skill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3CA13-7E5E-FCFF-4CB0-EBA46D928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 err="1">
                <a:solidFill>
                  <a:srgbClr val="002060"/>
                </a:solidFill>
              </a:rPr>
              <a:t>Diamond</a:t>
            </a:r>
            <a:r>
              <a:rPr lang="es-ES_tradnl" dirty="0">
                <a:solidFill>
                  <a:srgbClr val="002060"/>
                </a:solidFill>
              </a:rPr>
              <a:t> (2016) </a:t>
            </a:r>
            <a:r>
              <a:rPr lang="es-ES_tradnl" dirty="0"/>
              <a:t>pregunta:</a:t>
            </a:r>
          </a:p>
          <a:p>
            <a:pPr marL="457200" lvl="1" indent="0">
              <a:buNone/>
            </a:pPr>
            <a:r>
              <a:rPr lang="es-ES_tradnl" dirty="0"/>
              <a:t>¿Gap de salarios entre personas con </a:t>
            </a:r>
            <a:r>
              <a:rPr lang="es-ES_tradnl" dirty="0">
                <a:solidFill>
                  <a:srgbClr val="002060"/>
                </a:solidFill>
              </a:rPr>
              <a:t>collage</a:t>
            </a:r>
            <a:r>
              <a:rPr lang="es-ES_tradnl" dirty="0"/>
              <a:t> y </a:t>
            </a:r>
            <a:r>
              <a:rPr lang="es-ES_tradnl" dirty="0" err="1">
                <a:solidFill>
                  <a:srgbClr val="002060"/>
                </a:solidFill>
              </a:rPr>
              <a:t>high-school</a:t>
            </a:r>
            <a:r>
              <a:rPr lang="es-ES_tradnl" dirty="0"/>
              <a:t> --&gt; gaps en otras medidas de bienestar?</a:t>
            </a:r>
          </a:p>
          <a:p>
            <a:r>
              <a:rPr lang="es-ES_tradnl" dirty="0"/>
              <a:t>Modelo de equilibrio espacial -&gt; </a:t>
            </a:r>
            <a:r>
              <a:rPr lang="es-ES_tradnl" i="1" dirty="0" err="1">
                <a:solidFill>
                  <a:srgbClr val="002060"/>
                </a:solidFill>
              </a:rPr>
              <a:t>sorting</a:t>
            </a:r>
            <a:r>
              <a:rPr lang="es-ES_tradnl" dirty="0"/>
              <a:t> de personas de </a:t>
            </a:r>
            <a:r>
              <a:rPr lang="es-ES_tradnl" dirty="0" err="1">
                <a:solidFill>
                  <a:srgbClr val="002060"/>
                </a:solidFill>
              </a:rPr>
              <a:t>skill</a:t>
            </a:r>
            <a:r>
              <a:rPr lang="es-ES_tradnl" dirty="0"/>
              <a:t> alto y bajo en una ciudad y sus implicancias en el bienestar.</a:t>
            </a:r>
          </a:p>
          <a:p>
            <a:r>
              <a:rPr lang="es-ES_tradnl" dirty="0"/>
              <a:t>PCA -&gt; crear </a:t>
            </a:r>
            <a:r>
              <a:rPr lang="es-ES_tradnl" dirty="0">
                <a:solidFill>
                  <a:srgbClr val="002060"/>
                </a:solidFill>
              </a:rPr>
              <a:t>índice</a:t>
            </a:r>
            <a:r>
              <a:rPr lang="es-ES_tradnl" dirty="0"/>
              <a:t> de </a:t>
            </a:r>
            <a:r>
              <a:rPr lang="es-ES_tradnl" dirty="0">
                <a:solidFill>
                  <a:srgbClr val="002060"/>
                </a:solidFill>
              </a:rPr>
              <a:t>amenites</a:t>
            </a:r>
            <a:r>
              <a:rPr lang="es-ES_tradnl" dirty="0"/>
              <a:t> usando 15 bases de datos</a:t>
            </a: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5728F-F6C7-45EB-E63F-98AB9B972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253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AE0A0-802B-22E3-1BCE-FB9E681D7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Wage</a:t>
            </a:r>
            <a:r>
              <a:rPr lang="es-ES_tradnl" dirty="0"/>
              <a:t> &amp; </a:t>
            </a:r>
            <a:r>
              <a:rPr lang="es-ES_tradnl" dirty="0" err="1"/>
              <a:t>Rent</a:t>
            </a:r>
            <a:r>
              <a:rPr lang="es-ES_tradnl" dirty="0"/>
              <a:t> Gaps</a:t>
            </a:r>
          </a:p>
        </p:txBody>
      </p:sp>
      <p:pic>
        <p:nvPicPr>
          <p:cNvPr id="5" name="Content Placeholder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2AF51474-AE17-6A0D-548F-AC3A48428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773" y="1514007"/>
            <a:ext cx="9841234" cy="485159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5BD379-F3BA-7776-A8D0-4B7A388A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73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93EF-3404-77B2-E820-25519079F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239" y="734448"/>
            <a:ext cx="3988633" cy="1648988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PCA para los índices de </a:t>
            </a:r>
            <a:r>
              <a:rPr lang="es-ES_tradnl" i="1" dirty="0"/>
              <a:t>amenities</a:t>
            </a:r>
          </a:p>
        </p:txBody>
      </p:sp>
      <p:pic>
        <p:nvPicPr>
          <p:cNvPr id="5" name="Content Placeholder 4" descr="A table of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9E50BB7F-146B-7C95-A97A-257345EAB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4834" y="0"/>
            <a:ext cx="6033302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CBD1D-43BF-F1AF-50C5-3DB102982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49</a:t>
            </a:fld>
            <a:endParaRPr lang="en-US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254D2A9D-1013-2471-DDD5-A0D1A5DFE4F8}"/>
              </a:ext>
            </a:extLst>
          </p:cNvPr>
          <p:cNvSpPr/>
          <p:nvPr/>
        </p:nvSpPr>
        <p:spPr>
          <a:xfrm>
            <a:off x="3736258" y="1085850"/>
            <a:ext cx="45719" cy="54292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FDBB0FD2-DBCF-3A00-16CC-CE3708DBBE25}"/>
              </a:ext>
            </a:extLst>
          </p:cNvPr>
          <p:cNvSpPr/>
          <p:nvPr/>
        </p:nvSpPr>
        <p:spPr>
          <a:xfrm>
            <a:off x="3736258" y="1980178"/>
            <a:ext cx="69529" cy="658258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F7D5B66-834F-DDE1-F495-715FCD0284BA}"/>
              </a:ext>
            </a:extLst>
          </p:cNvPr>
          <p:cNvSpPr/>
          <p:nvPr/>
        </p:nvSpPr>
        <p:spPr>
          <a:xfrm>
            <a:off x="3747212" y="2836896"/>
            <a:ext cx="69529" cy="50638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86EE3B1E-EBCF-7D97-45E2-B83468BD97B5}"/>
              </a:ext>
            </a:extLst>
          </p:cNvPr>
          <p:cNvSpPr/>
          <p:nvPr/>
        </p:nvSpPr>
        <p:spPr>
          <a:xfrm>
            <a:off x="3742446" y="3532228"/>
            <a:ext cx="69529" cy="50638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0006F27-0222-16EC-4822-4A388F189455}"/>
              </a:ext>
            </a:extLst>
          </p:cNvPr>
          <p:cNvSpPr/>
          <p:nvPr/>
        </p:nvSpPr>
        <p:spPr>
          <a:xfrm>
            <a:off x="3723392" y="4198980"/>
            <a:ext cx="69529" cy="50638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1C88F501-C62E-C10B-C3AF-36154747E004}"/>
              </a:ext>
            </a:extLst>
          </p:cNvPr>
          <p:cNvSpPr/>
          <p:nvPr/>
        </p:nvSpPr>
        <p:spPr>
          <a:xfrm>
            <a:off x="3732914" y="4865738"/>
            <a:ext cx="69529" cy="50638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C826903-5008-41DF-CE4F-968C89737D1E}"/>
              </a:ext>
            </a:extLst>
          </p:cNvPr>
          <p:cNvSpPr/>
          <p:nvPr/>
        </p:nvSpPr>
        <p:spPr>
          <a:xfrm>
            <a:off x="3733525" y="5701819"/>
            <a:ext cx="98114" cy="999992"/>
          </a:xfrm>
          <a:prstGeom prst="lef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773E8-1597-24DF-0012-F1C8195E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Aprendizajes Supervisados y No Supervisados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C7A59-0529-DE07-FF3C-A36965EA0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Repaso de la Clase 1 y Motivación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E354A-382C-786B-6E2F-CF890AE69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578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 Método no supervisado: Clúster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sz="2400" b="1" dirty="0">
                <a:solidFill>
                  <a:srgbClr val="00663D"/>
                </a:solidFill>
                <a:effectLst/>
                <a:latin typeface="Times" pitchFamily="2" charset="0"/>
                <a:ea typeface="Times" pitchFamily="2" charset="0"/>
                <a:cs typeface="Times" pitchFamily="2" charset="0"/>
              </a:rPr>
              <a:t>† </a:t>
            </a:r>
            <a:r>
              <a:rPr lang="en-US" sz="2400" dirty="0"/>
              <a:t>Sosa Escudero, W., 2021, </a:t>
            </a:r>
            <a:r>
              <a:rPr lang="en-US" sz="2400" i="1" dirty="0"/>
              <a:t>Big data</a:t>
            </a:r>
            <a:r>
              <a:rPr lang="en-US" sz="2400" dirty="0"/>
              <a:t>, 7a </a:t>
            </a:r>
            <a:r>
              <a:rPr lang="en-US" sz="2400" dirty="0" err="1"/>
              <a:t>edición</a:t>
            </a:r>
            <a:r>
              <a:rPr lang="en-US" sz="2400" dirty="0"/>
              <a:t>, </a:t>
            </a:r>
            <a:r>
              <a:rPr lang="en-US" sz="2400" dirty="0" err="1"/>
              <a:t>Siglo</a:t>
            </a:r>
            <a:r>
              <a:rPr lang="en-US" sz="2400" dirty="0"/>
              <a:t> XXI </a:t>
            </a:r>
            <a:r>
              <a:rPr lang="en-US" sz="2400" dirty="0" err="1"/>
              <a:t>Editores</a:t>
            </a:r>
            <a:r>
              <a:rPr lang="en-US" sz="2400" dirty="0"/>
              <a:t>, Buenos Aires Cap 3, </a:t>
            </a:r>
            <a:r>
              <a:rPr lang="en-US" sz="2400" dirty="0" err="1"/>
              <a:t>pag</a:t>
            </a:r>
            <a:r>
              <a:rPr lang="en-US" sz="2400" dirty="0"/>
              <a:t> 69 a 76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652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75660-BA70-6ED3-0FAF-67E44DC88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 de Clúster: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Ejemplo cotidiano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1CB4AC5B-8FA8-9672-7310-E2D7B7E847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1648687"/>
            <a:ext cx="5273059" cy="4053018"/>
          </a:xfrm>
        </p:spPr>
      </p:pic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31E25B22-04F3-DA8F-1A36-B9A5C04882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2619" b="4236"/>
          <a:stretch>
            <a:fillRect/>
          </a:stretch>
        </p:blipFill>
        <p:spPr>
          <a:xfrm>
            <a:off x="6282615" y="1648686"/>
            <a:ext cx="4960769" cy="4053019"/>
          </a:xfr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8E22DBF-D935-0F3F-166C-FF6C1DB7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51</a:t>
            </a:fld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64A250F-6EEE-1B76-E398-30C5F9052BA4}"/>
              </a:ext>
            </a:extLst>
          </p:cNvPr>
          <p:cNvSpPr txBox="1"/>
          <p:nvPr/>
        </p:nvSpPr>
        <p:spPr>
          <a:xfrm>
            <a:off x="838198" y="5798145"/>
            <a:ext cx="104051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Fuente: </a:t>
            </a:r>
            <a:r>
              <a:rPr lang="es-ES_tradnl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Busqueda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en Google “</a:t>
            </a:r>
            <a:r>
              <a:rPr lang="es-ES_tradnl" sz="1400" dirty="0">
                <a:solidFill>
                  <a:srgbClr val="0563C1"/>
                </a:solidFill>
                <a:latin typeface="Gill Sans Nova Light" panose="020B03020201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cajón desordenad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o” y “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  <a:hlinkClick r:id="rId5"/>
              </a:rPr>
              <a:t>cajón ordenado</a:t>
            </a:r>
            <a:r>
              <a:rPr lang="es-ES_tradn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”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16F3563-81AB-95B9-556B-667C7DE0615D}"/>
              </a:ext>
            </a:extLst>
          </p:cNvPr>
          <p:cNvSpPr txBox="1"/>
          <p:nvPr/>
        </p:nvSpPr>
        <p:spPr>
          <a:xfrm>
            <a:off x="838198" y="6142177"/>
            <a:ext cx="101346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Idea ilustrada de </a:t>
            </a:r>
            <a:r>
              <a:rPr lang="es-AR" sz="1600" b="1" dirty="0">
                <a:solidFill>
                  <a:srgbClr val="00663D"/>
                </a:solidFill>
                <a:latin typeface="Times" pitchFamily="2" charset="0"/>
                <a:ea typeface="Times" pitchFamily="2" charset="0"/>
                <a:cs typeface="Times" pitchFamily="2" charset="0"/>
              </a:rPr>
              <a:t>†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Sosa Escudero, W., 2021, 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Big data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, 7a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edición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, Siglo XXI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Editores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, Buenos Aires Cap 3,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pag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69 a 76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Gill Sans Nova Light" panose="020B0302020104020203" pitchFamily="34" charset="0"/>
            </a:endParaRPr>
          </a:p>
          <a:p>
            <a:r>
              <a:rPr lang="es-ES_tradn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8766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928D-A2F2-F5F0-0018-094C88CC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 e Intuición.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251C54-6391-40F9-DD28-4D35AA1D76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ES_tradnl" dirty="0"/>
                  <a:t> matriz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s-ES_tradnl" dirty="0"/>
                  <a:t> filas 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_tradnl" dirty="0"/>
                  <a:t> columnas.</a:t>
                </a:r>
              </a:p>
              <a:p>
                <a:pPr>
                  <a:lnSpc>
                    <a:spcPct val="120000"/>
                  </a:lnSpc>
                </a:pPr>
                <a:r>
                  <a:rPr lang="es-ES_tradnl" dirty="0"/>
                  <a:t>Cada fila es un ‘punto’/‘perfil’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_tradnl" dirty="0"/>
                  <a:t> dimensiones. </a:t>
                </a:r>
              </a:p>
              <a:p>
                <a:pPr>
                  <a:lnSpc>
                    <a:spcPct val="120000"/>
                  </a:lnSpc>
                </a:pPr>
                <a:r>
                  <a:rPr lang="es-ES_tradnl" dirty="0">
                    <a:solidFill>
                      <a:srgbClr val="FF0000"/>
                    </a:solidFill>
                  </a:rPr>
                  <a:t>Objetivo</a:t>
                </a:r>
                <a:r>
                  <a:rPr lang="es-ES_tradnl" dirty="0"/>
                  <a:t>: Identificar subgrupos de datos o clúster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s-ES_tradnl" dirty="0"/>
                  <a:t>Partir las observaciones de nuestra base de datos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s-ES_tradnl" dirty="0"/>
                  <a:t>Dimensión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ES_tradnl" dirty="0"/>
                  <a:t> importa: Maldición de dimensionalidad</a:t>
                </a:r>
              </a:p>
              <a:p>
                <a:pPr>
                  <a:lnSpc>
                    <a:spcPct val="120000"/>
                  </a:lnSpc>
                </a:pPr>
                <a:r>
                  <a:rPr lang="es-ES_tradnl" dirty="0"/>
                  <a:t>¿Qué significa que datos sean similares o diferentes para agruparlos?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s-ES_tradnl" dirty="0"/>
                  <a:t>¿Ejemplos?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251C54-6391-40F9-DD28-4D35AA1D76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91" r="-121" b="-145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2FF52-2078-33AA-2581-B2D48204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810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0E4FD-2DBC-AAD4-5AD2-71B1A7DA0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Métodos más usados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B7428-BAF8-C43C-0F61-3A249901D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ES_tradnl" dirty="0"/>
              <a:t>Dos métodos más usados: </a:t>
            </a:r>
          </a:p>
          <a:p>
            <a:pPr marL="0" indent="0">
              <a:lnSpc>
                <a:spcPct val="110000"/>
              </a:lnSpc>
              <a:buNone/>
            </a:pPr>
            <a:endParaRPr lang="es-ES_tradnl" sz="1600" dirty="0"/>
          </a:p>
          <a:p>
            <a:pPr marL="9715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s-ES_tradnl" i="1" dirty="0"/>
              <a:t>K-</a:t>
            </a:r>
            <a:r>
              <a:rPr lang="es-ES_tradnl" i="1" dirty="0" err="1"/>
              <a:t>means</a:t>
            </a:r>
            <a:r>
              <a:rPr lang="es-ES_tradnl" i="1" dirty="0"/>
              <a:t> o K-medias</a:t>
            </a:r>
            <a:r>
              <a:rPr lang="es-ES_tradnl" dirty="0"/>
              <a:t>: agrupamos en un numero </a:t>
            </a:r>
            <a:r>
              <a:rPr lang="es-ES_tradnl" dirty="0">
                <a:solidFill>
                  <a:srgbClr val="FF0000"/>
                </a:solidFill>
              </a:rPr>
              <a:t>especifico</a:t>
            </a:r>
            <a:r>
              <a:rPr lang="es-ES_tradnl" dirty="0"/>
              <a:t> de clusters</a:t>
            </a:r>
            <a:endParaRPr lang="es-ES_tradnl" dirty="0">
              <a:solidFill>
                <a:srgbClr val="FF0000"/>
              </a:solidFill>
            </a:endParaRPr>
          </a:p>
          <a:p>
            <a:pPr marL="971550" lvl="1" indent="-514350">
              <a:lnSpc>
                <a:spcPct val="110000"/>
              </a:lnSpc>
              <a:buFont typeface="+mj-lt"/>
              <a:buAutoNum type="arabicPeriod"/>
            </a:pPr>
            <a:endParaRPr lang="es-ES_tradnl" dirty="0"/>
          </a:p>
          <a:p>
            <a:pPr marL="971550" lvl="1" indent="-514350">
              <a:lnSpc>
                <a:spcPct val="110000"/>
              </a:lnSpc>
              <a:buFont typeface="+mj-lt"/>
              <a:buAutoNum type="arabicPeriod"/>
            </a:pPr>
            <a:r>
              <a:rPr lang="es-ES_tradnl" i="1" dirty="0"/>
              <a:t>Clúster jerárquico</a:t>
            </a:r>
            <a:r>
              <a:rPr lang="es-ES_tradnl" dirty="0"/>
              <a:t>: </a:t>
            </a:r>
            <a:r>
              <a:rPr lang="es-ES_tradnl" dirty="0">
                <a:solidFill>
                  <a:srgbClr val="FF0000"/>
                </a:solidFill>
              </a:rPr>
              <a:t>no especificamos </a:t>
            </a:r>
            <a:r>
              <a:rPr lang="es-ES_tradnl" dirty="0"/>
              <a:t>número</a:t>
            </a:r>
            <a:r>
              <a:rPr lang="es-ES_tradnl" dirty="0">
                <a:solidFill>
                  <a:srgbClr val="FF0000"/>
                </a:solidFill>
              </a:rPr>
              <a:t> </a:t>
            </a:r>
            <a:r>
              <a:rPr lang="es-ES_tradnl" dirty="0"/>
              <a:t>de grupos de las observaciones y podemos visualizarlo en un </a:t>
            </a:r>
            <a:r>
              <a:rPr lang="es-ES_tradnl" dirty="0">
                <a:solidFill>
                  <a:srgbClr val="002060"/>
                </a:solidFill>
              </a:rPr>
              <a:t>dendograma</a:t>
            </a:r>
            <a:r>
              <a:rPr lang="es-ES_tradnl" dirty="0"/>
              <a:t> (parecido a un árbol)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9053A-FF2F-96E6-3062-D5A770A31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714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2. K-medias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sz="2400" b="1" dirty="0">
                <a:solidFill>
                  <a:srgbClr val="00663D"/>
                </a:solidFill>
                <a:effectLst/>
                <a:latin typeface="Times" pitchFamily="2" charset="0"/>
                <a:ea typeface="Times" pitchFamily="2" charset="0"/>
                <a:cs typeface="Times" pitchFamily="2" charset="0"/>
              </a:rPr>
              <a:t>† </a:t>
            </a:r>
            <a:r>
              <a:rPr lang="en-US" sz="2400" dirty="0"/>
              <a:t>James, G., Witten, D., Hastie, T., Tibshirani, R., &amp; Taylor, J. (2023). </a:t>
            </a:r>
            <a:r>
              <a:rPr lang="en-US" sz="2400" i="1" dirty="0"/>
              <a:t>An introduction to statistical learning: With applications in Python. </a:t>
            </a:r>
            <a:r>
              <a:rPr lang="en-US" b="1" dirty="0"/>
              <a:t>Chap. 12.4.1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375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CDA2-FBFD-4435-09C4-88FAECC45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dirty="0"/>
              <a:t>Objetivo e Ilustración I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E2FE6-2D21-0373-E669-031C93ACF98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6680" y="2219323"/>
                <a:ext cx="6002110" cy="3914778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s-ES_tradnl" sz="3600" dirty="0">
                    <a:solidFill>
                      <a:srgbClr val="FF0000"/>
                    </a:solidFill>
                  </a:rPr>
                  <a:t>Objetivo</a:t>
                </a:r>
                <a:r>
                  <a:rPr lang="es-ES_tradnl" sz="3600" dirty="0"/>
                  <a:t>: agrupar la base de datos en </a:t>
                </a:r>
                <a14:m>
                  <m:oMath xmlns:m="http://schemas.openxmlformats.org/officeDocument/2006/math">
                    <m:r>
                      <a:rPr lang="es-ES_tradnl" sz="3600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s-ES_tradnl" sz="3600" dirty="0"/>
                  <a:t> grupos distintos </a:t>
                </a:r>
                <a:r>
                  <a:rPr lang="es-ES_tradnl" sz="3600" dirty="0">
                    <a:solidFill>
                      <a:srgbClr val="002060"/>
                    </a:solidFill>
                  </a:rPr>
                  <a:t>sin</a:t>
                </a:r>
                <a:r>
                  <a:rPr lang="es-ES_tradnl" sz="3600" dirty="0"/>
                  <a:t> </a:t>
                </a:r>
                <a:r>
                  <a:rPr lang="es-ES_tradnl" sz="3600" dirty="0">
                    <a:solidFill>
                      <a:srgbClr val="002060"/>
                    </a:solidFill>
                  </a:rPr>
                  <a:t>superposición</a:t>
                </a:r>
                <a:r>
                  <a:rPr lang="es-ES_tradnl" sz="3600" dirty="0"/>
                  <a:t> entre clusters.</a:t>
                </a:r>
              </a:p>
              <a:p>
                <a:pPr>
                  <a:lnSpc>
                    <a:spcPct val="100000"/>
                  </a:lnSpc>
                </a:pPr>
                <a:r>
                  <a:rPr lang="es-ES_tradnl" sz="3600" dirty="0"/>
                  <a:t>Tenemos que pre-especificar </a:t>
                </a:r>
                <a14:m>
                  <m:oMath xmlns:m="http://schemas.openxmlformats.org/officeDocument/2006/math">
                    <m:r>
                      <a:rPr lang="es-ES_tradnl" sz="3600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s-ES_tradnl" sz="3600" dirty="0"/>
              </a:p>
              <a:p>
                <a:endParaRPr lang="es-ES_tradnl" sz="3600" dirty="0">
                  <a:latin typeface="+mn-lt"/>
                  <a:cs typeface="+mn-cs"/>
                </a:endParaRPr>
              </a:p>
              <a:p>
                <a:endParaRPr lang="es-ES_tradnl" sz="3600" dirty="0">
                  <a:latin typeface="+mn-lt"/>
                  <a:cs typeface="+mn-cs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E2FE6-2D21-0373-E669-031C93ACF9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6680" y="2219323"/>
                <a:ext cx="6002110" cy="3914778"/>
              </a:xfrm>
              <a:blipFill>
                <a:blip r:embed="rId2"/>
                <a:stretch>
                  <a:fillRect l="-2743" t="-2265" r="-126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 descr="A black dots on a white background&#10;&#10;Description automatically generated">
            <a:extLst>
              <a:ext uri="{FF2B5EF4-FFF2-40B4-BE49-F238E27FC236}">
                <a16:creationId xmlns:a16="http://schemas.microsoft.com/office/drawing/2014/main" id="{0B924100-E5C9-57B1-39E2-A92195935D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3257"/>
          <a:stretch/>
        </p:blipFill>
        <p:spPr>
          <a:xfrm>
            <a:off x="7082964" y="136525"/>
            <a:ext cx="4558929" cy="6262336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4C9DF-C909-6AEF-F737-502315EA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8C1CC4-2077-434E-BCF1-5D01C08A9B17}" type="slidenum">
              <a:rPr lang="en-US" sz="1200">
                <a:solidFill>
                  <a:srgbClr val="FFFFFF"/>
                </a:solidFill>
                <a:latin typeface="Calibri" panose="020F0502020204030204"/>
                <a:cs typeface="+mn-cs"/>
              </a:rPr>
              <a:pPr>
                <a:spcAft>
                  <a:spcPts val="600"/>
                </a:spcAft>
                <a:defRPr/>
              </a:pPr>
              <a:t>55</a:t>
            </a:fld>
            <a:endParaRPr lang="en-US" sz="1200">
              <a:solidFill>
                <a:srgbClr val="FFFFFF"/>
              </a:solidFill>
              <a:latin typeface="Calibri" panose="020F0502020204030204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518A23-7E79-1E77-B766-1B5A1832D156}"/>
              </a:ext>
            </a:extLst>
          </p:cNvPr>
          <p:cNvSpPr txBox="1"/>
          <p:nvPr/>
        </p:nvSpPr>
        <p:spPr>
          <a:xfrm>
            <a:off x="7551295" y="6282458"/>
            <a:ext cx="4861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James et al (2023)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ISLP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,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pag.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524</a:t>
            </a:r>
          </a:p>
        </p:txBody>
      </p:sp>
    </p:spTree>
    <p:extLst>
      <p:ext uri="{BB962C8B-B14F-4D97-AF65-F5344CB8AC3E}">
        <p14:creationId xmlns:p14="http://schemas.microsoft.com/office/powerpoint/2010/main" val="39021031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CDA2-FBFD-4435-09C4-88FAECC4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 e Ilustración II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E2FE6-2D21-0373-E669-031C93ACF9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9759846" cy="44862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_tradnl" dirty="0">
                <a:solidFill>
                  <a:srgbClr val="002060"/>
                </a:solidFill>
              </a:rPr>
              <a:t>Ejemplo</a:t>
            </a:r>
            <a:r>
              <a:rPr lang="es-ES_tradnl" dirty="0"/>
              <a:t>: 150 obs. en grupos</a:t>
            </a:r>
          </a:p>
          <a:p>
            <a:pPr>
              <a:lnSpc>
                <a:spcPct val="100000"/>
              </a:lnSpc>
            </a:pPr>
            <a:r>
              <a:rPr lang="es-ES_tradnl" dirty="0"/>
              <a:t>Algoritmo simple e intuitivo</a:t>
            </a:r>
          </a:p>
          <a:p>
            <a:pPr>
              <a:lnSpc>
                <a:spcPct val="100000"/>
              </a:lnSpc>
            </a:pPr>
            <a:endParaRPr lang="es-ES_tradnl" dirty="0"/>
          </a:p>
        </p:txBody>
      </p:sp>
      <p:pic>
        <p:nvPicPr>
          <p:cNvPr id="7" name="Content Placeholder 6" descr="A group of dots with different colors&#10;&#10;Description automatically generated">
            <a:extLst>
              <a:ext uri="{FF2B5EF4-FFF2-40B4-BE49-F238E27FC236}">
                <a16:creationId xmlns:a16="http://schemas.microsoft.com/office/drawing/2014/main" id="{8F589D71-2763-2B16-420A-29C4739DA3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81401" y="2885676"/>
            <a:ext cx="7298941" cy="35959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4C9DF-C909-6AEF-F737-502315EA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56</a:t>
            </a:fld>
            <a:endParaRPr lang="en-US"/>
          </a:p>
        </p:txBody>
      </p:sp>
      <p:pic>
        <p:nvPicPr>
          <p:cNvPr id="5" name="Content Placeholder 8" descr="A black dots on a white background&#10;&#10;Description automatically generated">
            <a:extLst>
              <a:ext uri="{FF2B5EF4-FFF2-40B4-BE49-F238E27FC236}">
                <a16:creationId xmlns:a16="http://schemas.microsoft.com/office/drawing/2014/main" id="{119DE0BB-1CAD-21EA-DB59-7D7E76BBDF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57"/>
          <a:stretch/>
        </p:blipFill>
        <p:spPr>
          <a:xfrm>
            <a:off x="963573" y="2885675"/>
            <a:ext cx="2617828" cy="3595959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B6537E-830B-8E65-FD7F-243822A35F40}"/>
              </a:ext>
            </a:extLst>
          </p:cNvPr>
          <p:cNvSpPr txBox="1"/>
          <p:nvPr/>
        </p:nvSpPr>
        <p:spPr>
          <a:xfrm>
            <a:off x="1135505" y="6418940"/>
            <a:ext cx="4861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James et al (2023)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ISLP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,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pag.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522</a:t>
            </a:r>
          </a:p>
        </p:txBody>
      </p:sp>
    </p:spTree>
    <p:extLst>
      <p:ext uri="{BB962C8B-B14F-4D97-AF65-F5344CB8AC3E}">
        <p14:creationId xmlns:p14="http://schemas.microsoft.com/office/powerpoint/2010/main" val="135527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CDA2-FBFD-4435-09C4-88FAECC4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Idea de Agrupar: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Formalmente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E2FE6-2D21-0373-E669-031C93ACF9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s-ES_tradnl" dirty="0"/>
                  <a:t>Grupo de observaciones en cada clúster: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s-ES_tradnl" dirty="0"/>
              </a:p>
              <a:p>
                <a:pPr marL="971550" lvl="1" indent="-514350">
                  <a:lnSpc>
                    <a:spcPct val="12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1,…,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s-ES_tradnl" dirty="0"/>
              </a:p>
              <a:p>
                <a:pPr marL="971550" lvl="1" indent="-514350">
                  <a:lnSpc>
                    <a:spcPct val="12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s-ES_tradnl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s-ES_tradnl" dirty="0"/>
                  <a:t>, observación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ES_tradnl" dirty="0"/>
                  <a:t>-</a:t>
                </a:r>
                <a:r>
                  <a:rPr lang="es-ES_tradnl" dirty="0" err="1"/>
                  <a:t>ésima</a:t>
                </a:r>
                <a:r>
                  <a:rPr lang="es-ES_tradnl" dirty="0"/>
                  <a:t> pertenece al clúster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ES_tradnl" dirty="0"/>
                  <a:t>-ésimo</a:t>
                </a:r>
              </a:p>
              <a:p>
                <a:pPr>
                  <a:lnSpc>
                    <a:spcPct val="120000"/>
                  </a:lnSpc>
                </a:pPr>
                <a:r>
                  <a:rPr lang="es-ES_tradnl" dirty="0">
                    <a:solidFill>
                      <a:srgbClr val="FF0000"/>
                    </a:solidFill>
                  </a:rPr>
                  <a:t>Idea de K-medias</a:t>
                </a:r>
                <a:r>
                  <a:rPr lang="es-ES_tradnl" dirty="0"/>
                  <a:t>: un </a:t>
                </a:r>
                <a:r>
                  <a:rPr lang="es-ES_tradnl" dirty="0">
                    <a:solidFill>
                      <a:srgbClr val="00B050"/>
                    </a:solidFill>
                  </a:rPr>
                  <a:t>buen</a:t>
                </a:r>
                <a:r>
                  <a:rPr lang="es-ES_tradnl" dirty="0"/>
                  <a:t> análisis de clúster -&gt; </a:t>
                </a:r>
                <a:r>
                  <a:rPr lang="es-ES_tradnl" dirty="0">
                    <a:solidFill>
                      <a:srgbClr val="002060"/>
                    </a:solidFill>
                  </a:rPr>
                  <a:t>varianza</a:t>
                </a:r>
                <a:r>
                  <a:rPr lang="es-ES_tradnl" dirty="0"/>
                  <a:t> </a:t>
                </a:r>
                <a:r>
                  <a:rPr lang="es-ES_tradnl" dirty="0">
                    <a:solidFill>
                      <a:srgbClr val="002060"/>
                    </a:solidFill>
                  </a:rPr>
                  <a:t>dentro</a:t>
                </a:r>
                <a:r>
                  <a:rPr lang="es-ES_tradnl" dirty="0"/>
                  <a:t> de cada grupo sea lo </a:t>
                </a:r>
                <a:r>
                  <a:rPr lang="es-ES_tradnl" dirty="0">
                    <a:solidFill>
                      <a:srgbClr val="002060"/>
                    </a:solidFill>
                  </a:rPr>
                  <a:t>más pequeña posible</a:t>
                </a:r>
                <a:endParaRPr lang="es-ES_tradnl" dirty="0"/>
              </a:p>
              <a:p>
                <a:pPr lvl="1">
                  <a:lnSpc>
                    <a:spcPct val="12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Varianza dentro de cada clúster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s-ES_tradnl" dirty="0"/>
                  <a:t>: Mide cuán diferentes son las observaciones entre si</a:t>
                </a:r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E2FE6-2D21-0373-E669-031C93ACF9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872" b="-174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4C9DF-C909-6AEF-F737-502315EA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2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CDA2-FBFD-4435-09C4-88FAECC4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Notación de "disimilitud” y problema de optimización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E2FE6-2D21-0373-E669-031C93ACF9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Problema de optimización: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lim>
                    </m:limLow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s-ES_tradnl" dirty="0"/>
              </a:p>
              <a:p>
                <a:pPr>
                  <a:lnSpc>
                    <a:spcPct val="10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Medidas 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s-ES_tradnl" dirty="0">
                    <a:solidFill>
                      <a:srgbClr val="002060"/>
                    </a:solidFill>
                  </a:rPr>
                  <a:t> </a:t>
                </a:r>
                <a:r>
                  <a:rPr lang="es-ES_tradnl" dirty="0"/>
                  <a:t>-&gt; Distancia Euclidiana 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s-ES_tradnl" dirty="0"/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s-ES_tradnl" dirty="0"/>
                  <a:t> numero de observaciones en el clúster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ES_tradnl" dirty="0"/>
                  <a:t>-ésimo</a:t>
                </a:r>
              </a:p>
              <a:p>
                <a:pPr>
                  <a:lnSpc>
                    <a:spcPct val="100000"/>
                  </a:lnSpc>
                </a:pPr>
                <a:r>
                  <a:rPr lang="es-ES_tradnl" dirty="0">
                    <a:solidFill>
                      <a:srgbClr val="FF0000"/>
                    </a:solidFill>
                  </a:rPr>
                  <a:t>Intuición</a:t>
                </a:r>
                <a:r>
                  <a:rPr lang="es-ES_tradnl" dirty="0"/>
                  <a:t>: es el promedio de las distancias euclidiana entre cada observación y el perfil promedio dentro del grupo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s-ES_tradnl" dirty="0"/>
                  <a:t>-ésimo</a:t>
                </a:r>
              </a:p>
              <a:p>
                <a:pPr>
                  <a:lnSpc>
                    <a:spcPct val="10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E2FE6-2D21-0373-E669-031C93ACF9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18605" r="-241" b="-1598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4C9DF-C909-6AEF-F737-502315EA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3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E65CE-3653-8912-0E4D-181B4B3D8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Visualización del algoritmo de K-medias</a:t>
            </a:r>
          </a:p>
        </p:txBody>
      </p:sp>
      <p:pic>
        <p:nvPicPr>
          <p:cNvPr id="6" name="Content Placeholder 5" descr="A diagram of a step&#10;&#10;Description automatically generated with medium confidence">
            <a:extLst>
              <a:ext uri="{FF2B5EF4-FFF2-40B4-BE49-F238E27FC236}">
                <a16:creationId xmlns:a16="http://schemas.microsoft.com/office/drawing/2014/main" id="{9E0ACDE2-B8C8-53B2-09B2-9D2C369C5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65996" b="51248"/>
          <a:stretch>
            <a:fillRect/>
          </a:stretch>
        </p:blipFill>
        <p:spPr>
          <a:xfrm>
            <a:off x="3237835" y="1320816"/>
            <a:ext cx="1943765" cy="26995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0B363-5601-BD5D-0F0D-890BD7D10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860693-8598-3347-10DD-22D49C90951A}"/>
                  </a:ext>
                </a:extLst>
              </p:cNvPr>
              <p:cNvSpPr txBox="1"/>
              <p:nvPr/>
            </p:nvSpPr>
            <p:spPr>
              <a:xfrm>
                <a:off x="3237835" y="1637547"/>
                <a:ext cx="609600" cy="382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s-ES_tradnl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5860693-8598-3347-10DD-22D49C909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7835" y="1637547"/>
                <a:ext cx="609600" cy="382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DDCEB-6642-7C7F-A5E6-85F704B857EB}"/>
                  </a:ext>
                </a:extLst>
              </p:cNvPr>
              <p:cNvSpPr txBox="1"/>
              <p:nvPr/>
            </p:nvSpPr>
            <p:spPr>
              <a:xfrm>
                <a:off x="4642411" y="3595365"/>
                <a:ext cx="609600" cy="382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ES_tradnl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EDDCEB-6642-7C7F-A5E6-85F704B85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411" y="3595365"/>
                <a:ext cx="609600" cy="3825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5" descr="A diagram of a step&#10;&#10;Description automatically generated with medium confidence">
            <a:extLst>
              <a:ext uri="{FF2B5EF4-FFF2-40B4-BE49-F238E27FC236}">
                <a16:creationId xmlns:a16="http://schemas.microsoft.com/office/drawing/2014/main" id="{A0A11EEB-BDD9-8E51-E5AD-30480F510C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004" r="34004" b="51248"/>
          <a:stretch>
            <a:fillRect/>
          </a:stretch>
        </p:blipFill>
        <p:spPr>
          <a:xfrm>
            <a:off x="5181600" y="1320816"/>
            <a:ext cx="1828802" cy="2699516"/>
          </a:xfrm>
          <a:prstGeom prst="rect">
            <a:avLst/>
          </a:prstGeom>
        </p:spPr>
      </p:pic>
      <p:pic>
        <p:nvPicPr>
          <p:cNvPr id="8" name="Content Placeholder 5" descr="A diagram of a step&#10;&#10;Description automatically generated with medium confidence">
            <a:extLst>
              <a:ext uri="{FF2B5EF4-FFF2-40B4-BE49-F238E27FC236}">
                <a16:creationId xmlns:a16="http://schemas.microsoft.com/office/drawing/2014/main" id="{63AF4317-7F1F-EE81-855D-2DD629C4FF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96" b="51248"/>
          <a:stretch>
            <a:fillRect/>
          </a:stretch>
        </p:blipFill>
        <p:spPr>
          <a:xfrm>
            <a:off x="7010399" y="1320815"/>
            <a:ext cx="1943765" cy="2699517"/>
          </a:xfrm>
          <a:prstGeom prst="rect">
            <a:avLst/>
          </a:prstGeom>
        </p:spPr>
      </p:pic>
      <p:pic>
        <p:nvPicPr>
          <p:cNvPr id="9" name="Content Placeholder 5" descr="A diagram of a step&#10;&#10;Description automatically generated with medium confidence">
            <a:extLst>
              <a:ext uri="{FF2B5EF4-FFF2-40B4-BE49-F238E27FC236}">
                <a16:creationId xmlns:a16="http://schemas.microsoft.com/office/drawing/2014/main" id="{7BAD445B-8E6A-09D2-669C-0911DF641D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248" r="65996"/>
          <a:stretch>
            <a:fillRect/>
          </a:stretch>
        </p:blipFill>
        <p:spPr>
          <a:xfrm>
            <a:off x="3237835" y="4158484"/>
            <a:ext cx="1943765" cy="2699516"/>
          </a:xfrm>
          <a:prstGeom prst="rect">
            <a:avLst/>
          </a:prstGeom>
        </p:spPr>
      </p:pic>
      <p:pic>
        <p:nvPicPr>
          <p:cNvPr id="10" name="Content Placeholder 5" descr="A diagram of a step&#10;&#10;Description automatically generated with medium confidence">
            <a:extLst>
              <a:ext uri="{FF2B5EF4-FFF2-40B4-BE49-F238E27FC236}">
                <a16:creationId xmlns:a16="http://schemas.microsoft.com/office/drawing/2014/main" id="{6B078808-6922-EAE7-E6EC-29CEFC25C2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004" t="51190" r="34004" b="58"/>
          <a:stretch>
            <a:fillRect/>
          </a:stretch>
        </p:blipFill>
        <p:spPr>
          <a:xfrm>
            <a:off x="5181600" y="4155298"/>
            <a:ext cx="1828799" cy="2699516"/>
          </a:xfrm>
          <a:prstGeom prst="rect">
            <a:avLst/>
          </a:prstGeom>
        </p:spPr>
      </p:pic>
      <p:pic>
        <p:nvPicPr>
          <p:cNvPr id="11" name="Content Placeholder 5" descr="A diagram of a step&#10;&#10;Description automatically generated with medium confidence">
            <a:extLst>
              <a:ext uri="{FF2B5EF4-FFF2-40B4-BE49-F238E27FC236}">
                <a16:creationId xmlns:a16="http://schemas.microsoft.com/office/drawing/2014/main" id="{027CCD14-6534-57F5-C61A-F34CF20BF1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996" t="51190"/>
          <a:stretch>
            <a:fillRect/>
          </a:stretch>
        </p:blipFill>
        <p:spPr>
          <a:xfrm>
            <a:off x="7010399" y="4155298"/>
            <a:ext cx="1943765" cy="27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02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1932-D279-4F80-B3B9-8A670D2C7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 de Aprendizajes: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Formalmente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706D3-18C4-8903-31BE-81FEE963A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s-ES_tradnl" sz="3200" dirty="0"/>
              <a:t>Supervisado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1FE07B6-9248-1857-3CE0-790749A8CBC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s-ES_tradnl" dirty="0"/>
                  <a:t>Hay una o varias variables </a:t>
                </a:r>
                <a:r>
                  <a:rPr lang="es-ES_tradnl" i="1" dirty="0"/>
                  <a:t>dependientes (outputs)</a:t>
                </a:r>
                <a:r>
                  <a:rPr lang="es-ES_tradnl" dirty="0"/>
                  <a:t> que se trata de predecir con un conjunto de variables </a:t>
                </a:r>
                <a:r>
                  <a:rPr lang="es-ES_tradnl" i="1" dirty="0"/>
                  <a:t>independientes</a:t>
                </a:r>
                <a:r>
                  <a:rPr lang="es-ES_tradnl" dirty="0"/>
                  <a:t> (</a:t>
                </a:r>
                <a:r>
                  <a:rPr lang="es-ES_tradnl" i="1" dirty="0"/>
                  <a:t>inputs</a:t>
                </a:r>
                <a:r>
                  <a:rPr lang="es-ES_tradnl" dirty="0"/>
                  <a:t>)</a:t>
                </a:r>
              </a:p>
              <a:p>
                <a:r>
                  <a:rPr lang="es-ES_tradnl" dirty="0">
                    <a:solidFill>
                      <a:srgbClr val="002060"/>
                    </a:solidFill>
                  </a:rPr>
                  <a:t>Predecir</a:t>
                </a:r>
                <a:r>
                  <a:rPr lang="es-ES_tradnl" dirty="0"/>
                  <a:t>: </a:t>
                </a:r>
                <a14:m>
                  <m:oMath xmlns:m="http://schemas.openxmlformats.org/officeDocument/2006/math">
                    <m:r>
                      <a:rPr lang="es-ES_tradnl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s-ES_tradnl" b="0" i="1" dirty="0" smtClean="0">
                        <a:latin typeface="Cambria Math" panose="02040503050406030204" pitchFamily="18" charset="0"/>
                      </a:rPr>
                      <m:t>= 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ES_tradnl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_tradnl" dirty="0"/>
              </a:p>
              <a:p>
                <a:r>
                  <a:rPr lang="es-ES_tradnl" dirty="0">
                    <a:solidFill>
                      <a:srgbClr val="002060"/>
                    </a:solidFill>
                  </a:rPr>
                  <a:t>Predictores</a:t>
                </a:r>
                <a:r>
                  <a:rPr lang="es-ES_tradnl" i="1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ES_tradnl" b="0" i="1" dirty="0" smtClean="0">
                        <a:latin typeface="Cambria Math" panose="02040503050406030204" pitchFamily="18" charset="0"/>
                      </a:rPr>
                      <m:t>= 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s-ES_tradnl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_tradnl" dirty="0"/>
              </a:p>
              <a:p>
                <a:endParaRPr lang="es-ES_tradnl" i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1FE07B6-9248-1857-3CE0-790749A8CB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474" r="-147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8A15E5-E167-AF0D-C3BC-6636EB22C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>
            <a:normAutofit/>
          </a:bodyPr>
          <a:lstStyle/>
          <a:p>
            <a:r>
              <a:rPr lang="es-ES_tradnl" sz="3200"/>
              <a:t>No supervisado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3C1E38C-B66F-1F93-D5EA-2A403EEEBB8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s-ES_tradnl" dirty="0"/>
                  <a:t>No hay un </a:t>
                </a:r>
                <a:r>
                  <a:rPr lang="es-ES_tradnl" i="1" dirty="0"/>
                  <a:t>output</a:t>
                </a:r>
                <a:r>
                  <a:rPr lang="es-ES_tradnl" dirty="0"/>
                  <a:t> que se busca predecir</a:t>
                </a:r>
              </a:p>
              <a:p>
                <a:r>
                  <a:rPr lang="es-ES_tradnl" dirty="0"/>
                  <a:t>N observaciones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_tradnl" dirty="0"/>
                  <a:t>  de vectores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ES_tradnl" dirty="0"/>
                  <a:t> aleatorios de dimensión </a:t>
                </a:r>
                <a:r>
                  <a:rPr lang="es-ES_tradnl" i="1" dirty="0"/>
                  <a:t>p</a:t>
                </a:r>
                <a:r>
                  <a:rPr lang="es-ES_tradnl" dirty="0"/>
                  <a:t> con una distribución de probabilidades conjunta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s-ES_tradnl" dirty="0"/>
              </a:p>
              <a:p>
                <a:r>
                  <a:rPr lang="es-ES_tradnl" dirty="0">
                    <a:solidFill>
                      <a:srgbClr val="002060"/>
                    </a:solidFill>
                  </a:rPr>
                  <a:t>Un objetivo</a:t>
                </a:r>
                <a:r>
                  <a:rPr lang="es-ES_tradnl" dirty="0"/>
                  <a:t>: inferir las propiedades de la distribución de probabilidades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3C1E38C-B66F-1F93-D5EA-2A403EEEBB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46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5EB887-1011-F180-9EFD-AEE568C5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232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CDA2-FBFD-4435-09C4-88FAECC4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Algoritmo de K-medias: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Formalmente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E2FE6-2D21-0373-E669-031C93ACF9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s-ES_tradn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Clúster inicial</a:t>
                </a:r>
                <a:r>
                  <a:rPr lang="es-ES_tradnl" dirty="0"/>
                  <a:t>: Asignar aleatoriamente un numero de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s-ES_tradnl" dirty="0"/>
                  <a:t> a cada observación</a:t>
                </a:r>
              </a:p>
              <a:p>
                <a:pPr marL="514350" indent="-51435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s-ES_tradnl" dirty="0"/>
                  <a:t>Iterar hasta que la asignación a clusters deje de cambiar:</a:t>
                </a:r>
              </a:p>
              <a:p>
                <a:pPr marL="1028700" lvl="1" indent="-571500">
                  <a:lnSpc>
                    <a:spcPct val="100000"/>
                  </a:lnSpc>
                  <a:buFont typeface="+mj-lt"/>
                  <a:buAutoNum type="romanUcPeriod"/>
                </a:pPr>
                <a:r>
                  <a:rPr lang="es-ES_tradnl" dirty="0"/>
                  <a:t>Para todos los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s-ES_tradnl" dirty="0"/>
                  <a:t> clusters, computar el </a:t>
                </a:r>
                <a:r>
                  <a:rPr lang="es-ES_tradnl" dirty="0">
                    <a:solidFill>
                      <a:srgbClr val="002060"/>
                    </a:solidFill>
                  </a:rPr>
                  <a:t>centroide</a:t>
                </a:r>
                <a:r>
                  <a:rPr lang="es-ES_tradnl" i="1" dirty="0"/>
                  <a:t> </a:t>
                </a:r>
                <a:r>
                  <a:rPr lang="es-ES_tradnl" dirty="0"/>
                  <a:t>del clúster. El centroide del k-ésimo clúster es el </a:t>
                </a:r>
                <a:r>
                  <a:rPr lang="es-ES_tradnl" dirty="0">
                    <a:solidFill>
                      <a:srgbClr val="002060"/>
                    </a:solidFill>
                  </a:rPr>
                  <a:t>vector de medias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s-ES_tradnl" dirty="0"/>
              </a:p>
              <a:p>
                <a:pPr marL="1028700" lvl="1" indent="-571500">
                  <a:lnSpc>
                    <a:spcPct val="100000"/>
                  </a:lnSpc>
                  <a:buFont typeface="+mj-lt"/>
                  <a:buAutoNum type="romanUcPeriod"/>
                </a:pPr>
                <a:r>
                  <a:rPr lang="es-ES_tradnl" dirty="0">
                    <a:solidFill>
                      <a:srgbClr val="002060"/>
                    </a:solidFill>
                  </a:rPr>
                  <a:t>Reasignar</a:t>
                </a:r>
                <a:r>
                  <a:rPr lang="es-ES_tradnl" dirty="0"/>
                  <a:t> cada observación al clúster cuyo </a:t>
                </a:r>
                <a:r>
                  <a:rPr lang="es-ES_tradnl" dirty="0">
                    <a:solidFill>
                      <a:srgbClr val="002060"/>
                    </a:solidFill>
                  </a:rPr>
                  <a:t>centroide esta más próximo</a:t>
                </a:r>
                <a:r>
                  <a:rPr lang="es-ES_tradnl" dirty="0"/>
                  <a:t>, donde la proximidad la definimos con la distancia Euclidiana al centroide</a:t>
                </a:r>
              </a:p>
              <a:p>
                <a:pPr marL="1028700" lvl="1" indent="-571500">
                  <a:lnSpc>
                    <a:spcPct val="100000"/>
                  </a:lnSpc>
                  <a:buFont typeface="+mj-lt"/>
                  <a:buAutoNum type="romanUcPeriod"/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E2FE6-2D21-0373-E669-031C93ACF9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09" t="-377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CD7D6-BCC0-179F-D775-60B46558D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834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CDA2-FBFD-4435-09C4-88FAECC4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Algoritmo K-medias: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Intuición</a:t>
            </a:r>
            <a:r>
              <a:rPr lang="es-ES_tradnl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E2FE6-2D21-0373-E669-031C93ACF9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Idea</a:t>
                </a:r>
                <a:r>
                  <a:rPr lang="es-ES_tradnl" dirty="0"/>
                  <a:t>: el mecanismo optimiza primero dentro del clúster (elige las medias) y luego optimiza reasignando las observaciones, dejando quietas las medias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Algoritmo disminuye la expresión en la ecuación (1) en cada paso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La </a:t>
                </a:r>
                <a:r>
                  <a:rPr lang="es-ES_tradnl" dirty="0" err="1">
                    <a:solidFill>
                      <a:srgbClr val="002060"/>
                    </a:solidFill>
                  </a:rPr>
                  <a:t>within</a:t>
                </a:r>
                <a:r>
                  <a:rPr lang="es-ES_tradnl" dirty="0">
                    <a:solidFill>
                      <a:srgbClr val="002060"/>
                    </a:solidFill>
                  </a:rPr>
                  <a:t> </a:t>
                </a:r>
                <a:r>
                  <a:rPr lang="es-ES_tradnl" dirty="0" err="1">
                    <a:solidFill>
                      <a:srgbClr val="002060"/>
                    </a:solidFill>
                  </a:rPr>
                  <a:t>dissimilarity</a:t>
                </a:r>
                <a:r>
                  <a:rPr lang="es-ES_tradnl" dirty="0">
                    <a:solidFill>
                      <a:srgbClr val="00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s-ES_tradnl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s-ES_tradnl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_tradnl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s-ES_tradnl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_tradnl" dirty="0"/>
                  <a:t> </a:t>
                </a:r>
                <a:r>
                  <a:rPr lang="es-ES_tradnl" dirty="0">
                    <a:solidFill>
                      <a:srgbClr val="002060"/>
                    </a:solidFill>
                  </a:rPr>
                  <a:t>cae</a:t>
                </a:r>
                <a:r>
                  <a:rPr lang="es-ES_tradnl" dirty="0"/>
                  <a:t> con el número de clusters</a:t>
                </a:r>
              </a:p>
              <a:p>
                <a:pPr>
                  <a:lnSpc>
                    <a:spcPct val="150000"/>
                  </a:lnSpc>
                </a:pPr>
                <a:endParaRPr 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DE2FE6-2D21-0373-E669-031C93ACF9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D369A-C8B0-650C-2AB6-8320FB0A3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469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2EA1-43B9-289B-6E00-41311F6CB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Consideraciones prácticas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833EB-FEB7-F0E3-3E5C-B0D1D9657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Los grupos dependen de esa </a:t>
            </a:r>
            <a:r>
              <a:rPr lang="es-ES_tradnl" dirty="0">
                <a:solidFill>
                  <a:srgbClr val="002060"/>
                </a:solidFill>
              </a:rPr>
              <a:t>asignación aleatoria inicial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Esta es una implicancia de encontrar un </a:t>
            </a:r>
            <a:r>
              <a:rPr lang="es-ES_tradnl" dirty="0">
                <a:solidFill>
                  <a:srgbClr val="002060"/>
                </a:solidFill>
              </a:rPr>
              <a:t>mínimo local </a:t>
            </a:r>
          </a:p>
          <a:p>
            <a:pPr lvl="1">
              <a:lnSpc>
                <a:spcPct val="150000"/>
              </a:lnSpc>
            </a:pPr>
            <a:r>
              <a:rPr lang="es-ES_tradnl" dirty="0">
                <a:solidFill>
                  <a:srgbClr val="FF0000"/>
                </a:solidFill>
              </a:rPr>
              <a:t>Recomendación</a:t>
            </a:r>
            <a:r>
              <a:rPr lang="es-ES_tradnl" dirty="0"/>
              <a:t>: Correr el algoritmo varias veces con distintas asignaciones iniciales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La media es poco robusta a </a:t>
            </a:r>
            <a:r>
              <a:rPr lang="es-ES_tradnl" dirty="0" err="1">
                <a:solidFill>
                  <a:srgbClr val="002060"/>
                </a:solidFill>
              </a:rPr>
              <a:t>outliers</a:t>
            </a:r>
            <a:r>
              <a:rPr lang="es-ES_tradnl" dirty="0"/>
              <a:t> y computacionalmente </a:t>
            </a:r>
            <a:r>
              <a:rPr lang="es-ES_tradnl" dirty="0">
                <a:solidFill>
                  <a:srgbClr val="002060"/>
                </a:solidFill>
              </a:rPr>
              <a:t>más costosa</a:t>
            </a:r>
          </a:p>
          <a:p>
            <a:pPr lvl="1"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Alternativa 1: </a:t>
            </a:r>
            <a:r>
              <a:rPr lang="es-ES_tradnl" dirty="0"/>
              <a:t>usar medianas: la ‘observación central’ -&gt; </a:t>
            </a:r>
            <a:r>
              <a:rPr lang="es-ES_tradnl" i="1" dirty="0"/>
              <a:t>K-medianas</a:t>
            </a:r>
          </a:p>
          <a:p>
            <a:pPr lvl="1"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Alternativa 2: </a:t>
            </a:r>
            <a:r>
              <a:rPr lang="es-ES_tradnl" dirty="0"/>
              <a:t>usar submuestras y ver qué tanto difieren los grupos creados</a:t>
            </a:r>
            <a:endParaRPr lang="es-ES_tradnl" i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57A21-0846-1FE2-4002-72E82D21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9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D042D-353B-44E7-A052-4A4F51A06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17B30-082D-FD43-4F21-DD35D3A26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Consideraciones prácticas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0E2C4-563A-8C92-BB76-B2EE332BA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63</a:t>
            </a:fld>
            <a:endParaRPr lang="en-US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DDD4DB03-E30F-240E-49D2-50D860159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0268" y="1825625"/>
            <a:ext cx="7931463" cy="4351338"/>
          </a:xfr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BB6E034-7A4D-BE65-8CB6-752924D20CDF}"/>
              </a:ext>
            </a:extLst>
          </p:cNvPr>
          <p:cNvSpPr txBox="1"/>
          <p:nvPr/>
        </p:nvSpPr>
        <p:spPr>
          <a:xfrm>
            <a:off x="1074822" y="6176963"/>
            <a:ext cx="4601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Fuente: “</a:t>
            </a:r>
            <a:r>
              <a:rPr lang="es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Introduction</a:t>
            </a:r>
            <a:r>
              <a:rPr lang="es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  <a:r>
              <a:rPr lang="es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to</a:t>
            </a:r>
            <a:r>
              <a:rPr lang="es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Statistical learning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” James (2023) p.26</a:t>
            </a:r>
          </a:p>
        </p:txBody>
      </p:sp>
    </p:spTree>
    <p:extLst>
      <p:ext uri="{BB962C8B-B14F-4D97-AF65-F5344CB8AC3E}">
        <p14:creationId xmlns:p14="http://schemas.microsoft.com/office/powerpoint/2010/main" val="1635105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D7CB-9438-BB1C-2524-E2DA67C0D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Consideraciones prácticas III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FDBEE-34EB-A8BF-96C1-549082C2625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Recomendación</a:t>
            </a:r>
            <a:r>
              <a:rPr lang="es-ES_tradnl" dirty="0"/>
              <a:t>: </a:t>
            </a:r>
            <a:r>
              <a:rPr lang="es-ES_tradnl" dirty="0">
                <a:solidFill>
                  <a:srgbClr val="002060"/>
                </a:solidFill>
              </a:rPr>
              <a:t>estandarizar</a:t>
            </a:r>
            <a:r>
              <a:rPr lang="es-ES_tradnl" dirty="0"/>
              <a:t> las variables -&gt; </a:t>
            </a:r>
            <a:r>
              <a:rPr lang="es-ES_tradnl" dirty="0">
                <a:solidFill>
                  <a:srgbClr val="002060"/>
                </a:solidFill>
              </a:rPr>
              <a:t>evitar</a:t>
            </a:r>
            <a:r>
              <a:rPr lang="es-ES_tradnl" dirty="0"/>
              <a:t> efectos de </a:t>
            </a:r>
            <a:r>
              <a:rPr lang="es-ES_tradnl" dirty="0">
                <a:solidFill>
                  <a:srgbClr val="002060"/>
                </a:solidFill>
              </a:rPr>
              <a:t>escala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Método </a:t>
            </a:r>
            <a:r>
              <a:rPr lang="es-ES_tradnl" dirty="0"/>
              <a:t>pensado para datos de </a:t>
            </a:r>
            <a:r>
              <a:rPr lang="es-ES_tradnl" dirty="0">
                <a:solidFill>
                  <a:srgbClr val="00B050"/>
                </a:solidFill>
              </a:rPr>
              <a:t>corte</a:t>
            </a:r>
            <a:r>
              <a:rPr lang="es-ES_tradnl" dirty="0"/>
              <a:t> </a:t>
            </a:r>
            <a:r>
              <a:rPr lang="es-ES_tradnl" dirty="0">
                <a:solidFill>
                  <a:srgbClr val="00B050"/>
                </a:solidFill>
              </a:rPr>
              <a:t>transversal</a:t>
            </a:r>
            <a:r>
              <a:rPr lang="es-ES_tradnl" dirty="0"/>
              <a:t>, no </a:t>
            </a:r>
            <a:r>
              <a:rPr lang="es-ES_tradnl" dirty="0">
                <a:solidFill>
                  <a:schemeClr val="accent2"/>
                </a:solidFill>
              </a:rPr>
              <a:t>longitudinal</a:t>
            </a:r>
            <a:r>
              <a:rPr lang="es-ES_tradnl" dirty="0"/>
              <a:t> </a:t>
            </a:r>
            <a:endParaRPr lang="es-ES_tradnl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FF0000"/>
                </a:solidFill>
              </a:rPr>
              <a:t>Numero de clusters</a:t>
            </a:r>
            <a:r>
              <a:rPr lang="es-ES_tradnl" dirty="0"/>
              <a:t>: Método visual de </a:t>
            </a:r>
            <a:r>
              <a:rPr lang="es-ES_tradnl" i="1" dirty="0" err="1"/>
              <a:t>Elbow</a:t>
            </a:r>
            <a:endParaRPr lang="es-ES_tradnl" i="1" dirty="0"/>
          </a:p>
          <a:p>
            <a:pPr lvl="1">
              <a:lnSpc>
                <a:spcPct val="150000"/>
              </a:lnSpc>
            </a:pPr>
            <a:r>
              <a:rPr lang="es-ES_tradnl" dirty="0"/>
              <a:t>No es una regla, pero es práctico 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1F7E7365-0B7C-0204-0BF0-32F71AC12A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77105"/>
            <a:ext cx="5181600" cy="42483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A3BAF-FEF3-9276-2866-FED1C5EFA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64</a:t>
            </a:fld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83043C6-BBD6-1C3E-CF74-01B1222C8245}"/>
              </a:ext>
            </a:extLst>
          </p:cNvPr>
          <p:cNvSpPr txBox="1"/>
          <p:nvPr/>
        </p:nvSpPr>
        <p:spPr>
          <a:xfrm>
            <a:off x="6625390" y="5972913"/>
            <a:ext cx="460195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Fuente: “</a:t>
            </a:r>
            <a:r>
              <a:rPr lang="es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The</a:t>
            </a:r>
            <a:r>
              <a:rPr lang="es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  <a:r>
              <a:rPr lang="es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Elbow</a:t>
            </a:r>
            <a:r>
              <a:rPr lang="es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  <a:r>
              <a:rPr lang="es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Method</a:t>
            </a:r>
            <a:r>
              <a:rPr lang="es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: </a:t>
            </a:r>
            <a:r>
              <a:rPr lang="es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Finding</a:t>
            </a:r>
            <a:r>
              <a:rPr lang="es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  <a:r>
              <a:rPr lang="es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the</a:t>
            </a:r>
            <a:r>
              <a:rPr lang="es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  <a:r>
              <a:rPr lang="es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Optimal</a:t>
            </a:r>
            <a:r>
              <a:rPr lang="es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  <a:r>
              <a:rPr lang="es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Number</a:t>
            </a:r>
            <a:r>
              <a:rPr lang="es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  <a:r>
              <a:rPr lang="es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of</a:t>
            </a:r>
            <a:r>
              <a:rPr lang="es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Clusters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” Medium (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  <a:hlinkClick r:id="rId3"/>
              </a:rPr>
              <a:t>link</a:t>
            </a:r>
            <a:r>
              <a:rPr lang="es-ES_tradnl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9381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56E05-EE9F-3F54-FBB1-3C9E7A92C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43696-A054-EC26-66E1-17853C1D1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Ilustraciones de k-medias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2F06F-C24E-A92D-3527-842741372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FF0000"/>
                </a:solidFill>
              </a:rPr>
              <a:t>Numero de clusters</a:t>
            </a:r>
            <a:r>
              <a:rPr lang="es-ES_tradnl" dirty="0"/>
              <a:t>: dependiendo de la pregunta de investigación, marco conceptual y datos: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Índices pueden ser usados para inferir el óptimo -&gt;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Caruso et al (2015)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En algunos casos es </a:t>
            </a:r>
            <a:r>
              <a:rPr lang="es-ES_tradnl" i="1" dirty="0"/>
              <a:t>exógeno</a:t>
            </a:r>
            <a:r>
              <a:rPr lang="es-ES_tradnl" dirty="0"/>
              <a:t> -&gt;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Yeyati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&amp;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Struzenegger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(2023)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957AC-FF74-E4E7-203B-96D330A5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437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3. Clúster Jerárquico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sz="2400" b="1" dirty="0">
                <a:solidFill>
                  <a:srgbClr val="00663D"/>
                </a:solidFill>
                <a:effectLst/>
                <a:latin typeface="Times" pitchFamily="2" charset="0"/>
                <a:ea typeface="Times" pitchFamily="2" charset="0"/>
                <a:cs typeface="Times" pitchFamily="2" charset="0"/>
              </a:rPr>
              <a:t>† </a:t>
            </a:r>
            <a:r>
              <a:rPr lang="en-US" sz="2400" dirty="0"/>
              <a:t>James, G., Witten, D., Hastie, T., Tibshirani, R., &amp; Taylor, J. (2023). </a:t>
            </a:r>
            <a:r>
              <a:rPr lang="en-US" sz="2400" i="1" dirty="0"/>
              <a:t>An introduction to statistical learning: With applications in Python. </a:t>
            </a:r>
            <a:r>
              <a:rPr lang="en-US" b="1" dirty="0"/>
              <a:t>Chap. 12.4.2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5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CCF0-3FF5-5884-CF3B-36D0EBBFB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Motivación 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2F7E69-2DF4-5558-D594-0012E6229F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FF0000"/>
                    </a:solidFill>
                  </a:rPr>
                  <a:t>Problema de K-medias</a:t>
                </a:r>
                <a:r>
                  <a:rPr lang="es-ES_tradnl" dirty="0"/>
                  <a:t>: Pre-especificar </a:t>
                </a:r>
                <a14:m>
                  <m:oMath xmlns:m="http://schemas.openxmlformats.org/officeDocument/2006/math">
                    <m:r>
                      <a:rPr lang="es-ES_tradnl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s-ES_tradnl" dirty="0"/>
              </a:p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00B050"/>
                    </a:solidFill>
                  </a:rPr>
                  <a:t>Solución</a:t>
                </a:r>
                <a:r>
                  <a:rPr lang="es-ES_tradnl" dirty="0"/>
                  <a:t>: Clúster jerárquico que no requiere que decidamos el número de clusters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Herramienta</a:t>
                </a:r>
                <a:r>
                  <a:rPr lang="es-ES_tradnl" i="1" dirty="0"/>
                  <a:t>: </a:t>
                </a:r>
                <a:r>
                  <a:rPr lang="es-ES_tradnl" dirty="0"/>
                  <a:t>Dendrograma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Representación atractiva como un árbol de las observaciones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Intuición</a:t>
                </a:r>
                <a:r>
                  <a:rPr lang="es-ES_tradnl" dirty="0"/>
                  <a:t>: “</a:t>
                </a:r>
                <a:r>
                  <a:rPr lang="es-ES_tradnl" i="1" dirty="0"/>
                  <a:t>De abajo hacia arriba</a:t>
                </a:r>
                <a:r>
                  <a:rPr lang="es-ES_tradnl" dirty="0"/>
                  <a:t>” agrupamos de las hojas hacia arriba</a:t>
                </a:r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2F7E69-2DF4-5558-D594-0012E6229F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F389F-31A7-41CF-40B7-1D96020CF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265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CCF0-3FF5-5884-CF3B-36D0EBBFB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Clúster aglomerado: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Ejemplo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2F7E69-2DF4-5558-D594-0012E6229FE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/>
                  <a:t>Ejemplo: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45 observaciones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s-ES_tradnl" dirty="0"/>
                  <a:t>, dos dimensiones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Datos generados con 3 categorías 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Suponemos que no conocemos esas 3 categorías y queremos usar clúster jerárquico </a:t>
                </a:r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2F7E69-2DF4-5558-D594-0012E6229F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95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F389F-31A7-41CF-40B7-1D96020CF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 descr="A graph with colored dots&#10;&#10;Description automatically generated">
            <a:extLst>
              <a:ext uri="{FF2B5EF4-FFF2-40B4-BE49-F238E27FC236}">
                <a16:creationId xmlns:a16="http://schemas.microsoft.com/office/drawing/2014/main" id="{C4661D95-C195-47C2-7929-E5BA8F8A8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91209"/>
            <a:ext cx="5181600" cy="468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510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CCF0-3FF5-5884-CF3B-36D0EBBFB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Dendrograma: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Interpretación 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2F7E69-2DF4-5558-D594-0012E6229F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s-ES_tradnl" dirty="0"/>
          </a:p>
          <a:p>
            <a:pPr>
              <a:lnSpc>
                <a:spcPct val="150000"/>
              </a:lnSpc>
            </a:pP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F389F-31A7-41CF-40B7-1D96020CF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 descr="A graph with colored dots&#10;&#10;Description automatically generated">
            <a:extLst>
              <a:ext uri="{FF2B5EF4-FFF2-40B4-BE49-F238E27FC236}">
                <a16:creationId xmlns:a16="http://schemas.microsoft.com/office/drawing/2014/main" id="{C4661D95-C195-47C2-7929-E5BA8F8A8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850" y="1491209"/>
            <a:ext cx="5181600" cy="4685754"/>
          </a:xfrm>
          <a:prstGeom prst="rect">
            <a:avLst/>
          </a:prstGeom>
        </p:spPr>
      </p:pic>
      <p:pic>
        <p:nvPicPr>
          <p:cNvPr id="11" name="Picture 10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25DE884D-3785-2294-A540-59DEAEC13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176" y="1357745"/>
            <a:ext cx="3371648" cy="550025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EA2629F-1F40-1A5E-4EB7-72DD86599639}"/>
              </a:ext>
            </a:extLst>
          </p:cNvPr>
          <p:cNvSpPr/>
          <p:nvPr/>
        </p:nvSpPr>
        <p:spPr>
          <a:xfrm>
            <a:off x="2258291" y="6176963"/>
            <a:ext cx="1170709" cy="5445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81909E-FC39-D89C-1F59-3808B47DBF38}"/>
              </a:ext>
            </a:extLst>
          </p:cNvPr>
          <p:cNvSpPr txBox="1"/>
          <p:nvPr/>
        </p:nvSpPr>
        <p:spPr>
          <a:xfrm>
            <a:off x="1108150" y="5940851"/>
            <a:ext cx="11291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0000"/>
                </a:solidFill>
                <a:latin typeface="Gill Sans Nova Light" panose="020B0302020104020203" pitchFamily="34" charset="0"/>
              </a:rPr>
              <a:t>Hojas (</a:t>
            </a:r>
            <a:r>
              <a:rPr lang="es-ES_tradnl" sz="2400" dirty="0" err="1">
                <a:solidFill>
                  <a:srgbClr val="FF0000"/>
                </a:solidFill>
                <a:latin typeface="Gill Sans Nova Light" panose="020B0302020104020203" pitchFamily="34" charset="0"/>
              </a:rPr>
              <a:t>leafs</a:t>
            </a:r>
            <a:r>
              <a:rPr lang="es-ES_tradnl" sz="2400" dirty="0">
                <a:solidFill>
                  <a:srgbClr val="FF0000"/>
                </a:solidFill>
                <a:latin typeface="Gill Sans Nova Light" panose="020B0302020104020203" pitchFamily="34" charset="0"/>
              </a:rPr>
              <a:t>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B584DC9-E7EC-9CC8-9475-AF53E6EB8B92}"/>
              </a:ext>
            </a:extLst>
          </p:cNvPr>
          <p:cNvSpPr/>
          <p:nvPr/>
        </p:nvSpPr>
        <p:spPr>
          <a:xfrm>
            <a:off x="2258291" y="4281055"/>
            <a:ext cx="1170709" cy="14804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38771C-7AC1-805C-9864-10C9284DF7B7}"/>
              </a:ext>
            </a:extLst>
          </p:cNvPr>
          <p:cNvSpPr txBox="1"/>
          <p:nvPr/>
        </p:nvSpPr>
        <p:spPr>
          <a:xfrm>
            <a:off x="1129146" y="4530635"/>
            <a:ext cx="11291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 err="1">
                <a:solidFill>
                  <a:srgbClr val="FF0000"/>
                </a:solidFill>
                <a:latin typeface="Gill Sans Nova Light" panose="020B0302020104020203" pitchFamily="34" charset="0"/>
              </a:rPr>
              <a:t>Fusion</a:t>
            </a:r>
            <a:r>
              <a:rPr lang="es-ES_tradnl" sz="2400" dirty="0">
                <a:solidFill>
                  <a:srgbClr val="FF0000"/>
                </a:solidFill>
                <a:latin typeface="Gill Sans Nova Light" panose="020B0302020104020203" pitchFamily="34" charset="0"/>
              </a:rPr>
              <a:t> de ramas</a:t>
            </a:r>
          </a:p>
        </p:txBody>
      </p:sp>
    </p:spTree>
    <p:extLst>
      <p:ext uri="{BB962C8B-B14F-4D97-AF65-F5344CB8AC3E}">
        <p14:creationId xmlns:p14="http://schemas.microsoft.com/office/powerpoint/2010/main" val="241941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928D-A2F2-F5F0-0018-094C88CC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No Supervisado: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Motivación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251C54-6391-40F9-DD28-4D35AA1D76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FF0000"/>
                    </a:solidFill>
                  </a:rPr>
                  <a:t>Desafío</a:t>
                </a:r>
                <a:r>
                  <a:rPr lang="es-ES_tradnl" dirty="0"/>
                  <a:t>: no hay </a:t>
                </a:r>
                <a14:m>
                  <m:oMath xmlns:m="http://schemas.openxmlformats.org/officeDocument/2006/math">
                    <m:r>
                      <a:rPr lang="es-ES_tradnl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ES_tradnl" dirty="0"/>
                  <a:t> para hacer predicción -&gt; más subjetivo qué hacer</a:t>
                </a:r>
              </a:p>
              <a:p>
                <a:r>
                  <a:rPr lang="es-ES_tradnl" dirty="0"/>
                  <a:t>Descubrir </a:t>
                </a:r>
                <a:r>
                  <a:rPr lang="es-ES_tradnl" dirty="0">
                    <a:solidFill>
                      <a:srgbClr val="002060"/>
                    </a:solidFill>
                  </a:rPr>
                  <a:t>patrones</a:t>
                </a:r>
                <a:r>
                  <a:rPr lang="es-ES_tradnl" dirty="0"/>
                  <a:t> y </a:t>
                </a:r>
                <a:r>
                  <a:rPr lang="es-ES_tradnl" dirty="0">
                    <a:solidFill>
                      <a:srgbClr val="002060"/>
                    </a:solidFill>
                  </a:rPr>
                  <a:t>mediciones</a:t>
                </a:r>
                <a:r>
                  <a:rPr lang="es-ES_tradnl" dirty="0"/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s-ES_tradnl" dirty="0"/>
              </a:p>
              <a:p>
                <a:r>
                  <a:rPr lang="es-ES_tradnl" dirty="0"/>
                  <a:t>Análisis exploratorio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ES_tradnl" dirty="0"/>
                  <a:t> y </a:t>
                </a:r>
                <a:r>
                  <a:rPr lang="es-ES_tradnl" dirty="0">
                    <a:solidFill>
                      <a:srgbClr val="002060"/>
                    </a:solidFill>
                  </a:rPr>
                  <a:t>visualización</a:t>
                </a:r>
                <a:r>
                  <a:rPr lang="es-ES_tradnl" dirty="0"/>
                  <a:t> de datos</a:t>
                </a:r>
              </a:p>
              <a:p>
                <a:pPr lvl="1"/>
                <a:r>
                  <a:rPr lang="es-ES_tradnl" dirty="0">
                    <a:solidFill>
                      <a:srgbClr val="002060"/>
                    </a:solidFill>
                  </a:rPr>
                  <a:t>PCA</a:t>
                </a:r>
                <a:r>
                  <a:rPr lang="es-ES_tradnl" dirty="0"/>
                  <a:t> -&gt; transformación lineal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ES_tradnl" dirty="0"/>
                  <a:t> en componentes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s-ES_tradnl" dirty="0"/>
              </a:p>
              <a:p>
                <a:pPr lvl="1"/>
                <a:r>
                  <a:rPr lang="es-ES_tradnl" dirty="0">
                    <a:solidFill>
                      <a:srgbClr val="002060"/>
                    </a:solidFill>
                  </a:rPr>
                  <a:t>Clúster</a:t>
                </a:r>
                <a:r>
                  <a:rPr lang="es-ES_tradnl" dirty="0"/>
                  <a:t> -&gt; agrupar por datos homogéneos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251C54-6391-40F9-DD28-4D35AA1D76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r="-48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2FF52-2078-33AA-2581-B2D482047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7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CCF0-3FF5-5884-CF3B-36D0EBBFB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Dendograma: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Interpretación II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2F7E69-2DF4-5558-D594-0012E6229F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endParaRPr lang="es-ES_tradnl" dirty="0"/>
          </a:p>
          <a:p>
            <a:pPr>
              <a:lnSpc>
                <a:spcPct val="150000"/>
              </a:lnSpc>
            </a:pP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1CF6F-5A7D-C5CE-34D0-EB8EB6234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ln>
            <a:noFill/>
          </a:ln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Mayor similaridad entre observaciones, más abajo se fusionan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Eje y</a:t>
            </a:r>
            <a:r>
              <a:rPr lang="es-ES_tradnl" dirty="0"/>
              <a:t>: Indica la disimilitud entre observaciones</a:t>
            </a:r>
          </a:p>
          <a:p>
            <a:pPr lvl="1">
              <a:lnSpc>
                <a:spcPct val="150000"/>
              </a:lnSpc>
            </a:pPr>
            <a:r>
              <a:rPr lang="es-ES_tradnl" dirty="0">
                <a:solidFill>
                  <a:srgbClr val="00B050"/>
                </a:solidFill>
              </a:rPr>
              <a:t>Mayor</a:t>
            </a:r>
            <a:r>
              <a:rPr lang="es-ES_tradnl" dirty="0"/>
              <a:t> valor, </a:t>
            </a:r>
            <a:r>
              <a:rPr lang="es-ES_tradnl" dirty="0">
                <a:solidFill>
                  <a:srgbClr val="00B050"/>
                </a:solidFill>
              </a:rPr>
              <a:t>más</a:t>
            </a:r>
            <a:r>
              <a:rPr lang="es-ES_tradnl" dirty="0"/>
              <a:t> </a:t>
            </a:r>
            <a:r>
              <a:rPr lang="es-ES_tradnl" dirty="0">
                <a:solidFill>
                  <a:srgbClr val="FF0000"/>
                </a:solidFill>
              </a:rPr>
              <a:t>diferentes</a:t>
            </a:r>
          </a:p>
          <a:p>
            <a:pPr>
              <a:lnSpc>
                <a:spcPct val="150000"/>
              </a:lnSpc>
            </a:pP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F389F-31A7-41CF-40B7-1D96020CF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70</a:t>
            </a:fld>
            <a:endParaRPr lang="en-US"/>
          </a:p>
        </p:txBody>
      </p:sp>
      <p:pic>
        <p:nvPicPr>
          <p:cNvPr id="11" name="Picture 10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25DE884D-3785-2294-A540-59DEAEC13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176" y="1357745"/>
            <a:ext cx="3371648" cy="550025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D00969-E0FB-2AC9-60B5-038A34BC69A0}"/>
              </a:ext>
            </a:extLst>
          </p:cNvPr>
          <p:cNvCxnSpPr/>
          <p:nvPr/>
        </p:nvCxnSpPr>
        <p:spPr>
          <a:xfrm flipV="1">
            <a:off x="1413164" y="1825625"/>
            <a:ext cx="0" cy="43513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5416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CCF0-3FF5-5884-CF3B-36D0EBBFB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Problema del Dendrograma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2F7E69-2DF4-5558-D594-0012E6229FE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s-ES_tradnl" i="1" dirty="0"/>
                  <a:t> </a:t>
                </a:r>
                <a:r>
                  <a:rPr lang="es-ES_tradnl" dirty="0"/>
                  <a:t>formas posibles de reordenar obs.</a:t>
                </a:r>
              </a:p>
              <a:p>
                <a:pPr lvl="1"/>
                <a:r>
                  <a:rPr lang="es-ES_tradnl" dirty="0"/>
                  <a:t>La posición donde se unen 2 ramas puede cambiarse sin cambiar el significado del dendrograma</a:t>
                </a:r>
              </a:p>
              <a:p>
                <a:r>
                  <a:rPr lang="es-ES_tradnl" dirty="0"/>
                  <a:t>No podemos concluir similaridad entres 2 obs. usando el </a:t>
                </a:r>
                <a:r>
                  <a:rPr lang="es-ES_tradnl" dirty="0">
                    <a:solidFill>
                      <a:srgbClr val="002060"/>
                    </a:solidFill>
                  </a:rPr>
                  <a:t>eje horizontal</a:t>
                </a:r>
                <a:endParaRPr lang="es-ES_tradnl" dirty="0"/>
              </a:p>
              <a:p>
                <a:endParaRPr lang="es-ES_tradnl" dirty="0"/>
              </a:p>
              <a:p>
                <a:endParaRPr lang="es-ES_tradnl" dirty="0"/>
              </a:p>
              <a:p>
                <a:endParaRPr lang="es-ES_tradnl" dirty="0"/>
              </a:p>
              <a:p>
                <a:endParaRPr lang="es-ES_tradnl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2F7E69-2DF4-5558-D594-0012E6229F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F389F-31A7-41CF-40B7-1D96020CF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71</a:t>
            </a:fld>
            <a:endParaRPr lang="en-US"/>
          </a:p>
        </p:txBody>
      </p:sp>
      <p:pic>
        <p:nvPicPr>
          <p:cNvPr id="3" name="Picture 2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0AEB5F70-6B78-C2F8-D4E0-B881C846C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776" y="1221220"/>
            <a:ext cx="3371648" cy="550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6360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CCF0-3FF5-5884-CF3B-36D0EBBFB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Numero de Clusters usando Dendrograma I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2F7E69-2DF4-5558-D594-0012E6229FE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Línea horizontal</a:t>
                </a:r>
                <a:r>
                  <a:rPr lang="es-ES_tradnl" dirty="0"/>
                  <a:t>: número de clusters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Altura 9: </a:t>
                </a:r>
                <a:r>
                  <a:rPr lang="es-ES_tradnl" dirty="0">
                    <a:solidFill>
                      <a:srgbClr val="002060"/>
                    </a:solidFill>
                  </a:rPr>
                  <a:t>Dos</a:t>
                </a:r>
                <a:r>
                  <a:rPr lang="es-ES_tradnl" dirty="0"/>
                  <a:t> grupos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Menor altura -&gt; más clusters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Clusters posibles: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_tradnl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_tradnl" i="1" dirty="0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s-ES_tradnl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s-ES_tradnl" dirty="0"/>
                  <a:t> </a:t>
                </a:r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D2F7E69-2DF4-5558-D594-0012E6229F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68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F389F-31A7-41CF-40B7-1D96020CF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72</a:t>
            </a:fld>
            <a:endParaRPr lang="en-US"/>
          </a:p>
        </p:txBody>
      </p:sp>
      <p:pic>
        <p:nvPicPr>
          <p:cNvPr id="8" name="Content Placeholder 7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60549EF5-10E2-D87F-3466-CFBCFAF292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24255" y="1322046"/>
            <a:ext cx="3430813" cy="5286571"/>
          </a:xfrm>
        </p:spPr>
      </p:pic>
    </p:spTree>
    <p:extLst>
      <p:ext uri="{BB962C8B-B14F-4D97-AF65-F5344CB8AC3E}">
        <p14:creationId xmlns:p14="http://schemas.microsoft.com/office/powerpoint/2010/main" val="18270427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CCF0-3FF5-5884-CF3B-36D0EBBFB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Numero de Clusters usando Dendrograma II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2F7E69-2DF4-5558-D594-0012E6229F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Altura 5: </a:t>
            </a:r>
            <a:r>
              <a:rPr lang="es-ES_tradnl" dirty="0">
                <a:solidFill>
                  <a:srgbClr val="002060"/>
                </a:solidFill>
              </a:rPr>
              <a:t>Tres</a:t>
            </a:r>
            <a:r>
              <a:rPr lang="es-ES_tradnl" dirty="0"/>
              <a:t> clusters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B050"/>
                </a:solidFill>
              </a:rPr>
              <a:t>Ventaja</a:t>
            </a:r>
            <a:r>
              <a:rPr lang="es-ES_tradnl" dirty="0"/>
              <a:t>: 1 dendrograma -&gt; definir cualquier número de clúster 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Altura es como K-medias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FF0000"/>
                </a:solidFill>
              </a:rPr>
              <a:t>Desventaja</a:t>
            </a:r>
            <a:r>
              <a:rPr lang="es-ES_tradnl" dirty="0"/>
              <a:t>: ¿Dónde cortar? </a:t>
            </a:r>
          </a:p>
          <a:p>
            <a:pPr>
              <a:lnSpc>
                <a:spcPct val="150000"/>
              </a:lnSpc>
            </a:pPr>
            <a:endParaRPr lang="es-ES_tradnl" dirty="0"/>
          </a:p>
          <a:p>
            <a:pPr>
              <a:lnSpc>
                <a:spcPct val="150000"/>
              </a:lnSpc>
            </a:pPr>
            <a:endParaRPr lang="es-ES_tradnl" dirty="0"/>
          </a:p>
          <a:p>
            <a:pPr>
              <a:lnSpc>
                <a:spcPct val="150000"/>
              </a:lnSpc>
            </a:pPr>
            <a:endParaRPr lang="es-ES_tradnl" dirty="0"/>
          </a:p>
          <a:p>
            <a:pPr>
              <a:lnSpc>
                <a:spcPct val="150000"/>
              </a:lnSpc>
            </a:pPr>
            <a:endParaRPr lang="es-ES_tradnl" dirty="0"/>
          </a:p>
          <a:p>
            <a:pPr>
              <a:lnSpc>
                <a:spcPct val="150000"/>
              </a:lnSpc>
            </a:pP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F389F-31A7-41CF-40B7-1D96020CF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73</a:t>
            </a:fld>
            <a:endParaRPr lang="en-US"/>
          </a:p>
        </p:txBody>
      </p:sp>
      <p:pic>
        <p:nvPicPr>
          <p:cNvPr id="9" name="Content Placeholder 8" descr="A graph with colored lines&#10;&#10;Description automatically generated">
            <a:extLst>
              <a:ext uri="{FF2B5EF4-FFF2-40B4-BE49-F238E27FC236}">
                <a16:creationId xmlns:a16="http://schemas.microsoft.com/office/drawing/2014/main" id="{47FF6415-A584-10B0-BDC9-85DDF47F66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35091" y="1359341"/>
            <a:ext cx="3325091" cy="5396330"/>
          </a:xfrm>
        </p:spPr>
      </p:pic>
    </p:spTree>
    <p:extLst>
      <p:ext uri="{BB962C8B-B14F-4D97-AF65-F5344CB8AC3E}">
        <p14:creationId xmlns:p14="http://schemas.microsoft.com/office/powerpoint/2010/main" val="16695490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8D97C-5FB3-7D9C-F887-E2AFE0073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Algoritmo de Clúster Jerárquico: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Formalmente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A74AC-8181-F68A-A311-2174A13969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s-ES_tradnl" dirty="0"/>
                  <a:t>Arrancar con </a:t>
                </a:r>
                <a14:m>
                  <m:oMath xmlns:m="http://schemas.openxmlformats.org/officeDocument/2006/math">
                    <m:r>
                      <a:rPr lang="es-ES_tradnl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_tradnl" dirty="0"/>
                  <a:t> clusters (</a:t>
                </a:r>
                <a:r>
                  <a:rPr lang="es-ES_tradnl" sz="3000" dirty="0"/>
                  <a:t>cada observación es su propio clúster</a:t>
                </a:r>
                <a:r>
                  <a:rPr lang="es-ES_tradnl" dirty="0"/>
                  <a:t>) y mide la </a:t>
                </a:r>
                <a:r>
                  <a:rPr lang="es-ES_tradnl" i="1" dirty="0"/>
                  <a:t>disimilitud </a:t>
                </a:r>
                <a:r>
                  <a:rPr lang="es-ES_tradnl" dirty="0"/>
                  <a:t>(</a:t>
                </a:r>
                <a:r>
                  <a:rPr lang="es-ES_tradnl" sz="3000" dirty="0"/>
                  <a:t>como la distancia euclidiana</a:t>
                </a:r>
                <a:r>
                  <a:rPr lang="es-ES_tradnl" dirty="0"/>
                  <a:t>) con los </a:t>
                </a:r>
                <a:r>
                  <a:rPr lang="es-ES_tradnl" dirty="0">
                    <a:highlight>
                      <a:srgbClr val="FFFF00"/>
                    </a:highlight>
                  </a:rPr>
                  <a:t>demás pares </a:t>
                </a:r>
                <a:r>
                  <a:rPr lang="es-ES_tradnl" dirty="0"/>
                  <a:t>de observaciones posibles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s-ES_tradnl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−1)/2</m:t>
                    </m:r>
                  </m:oMath>
                </a14:m>
                <a:endParaRPr lang="es-ES_tradnl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s-ES_tradnl" dirty="0"/>
                  <a:t>Para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−1,…,2</m:t>
                    </m:r>
                  </m:oMath>
                </a14:m>
                <a:endParaRPr lang="es-ES_tradnl" dirty="0"/>
              </a:p>
              <a:p>
                <a:pPr marL="1028700" lvl="1" indent="-571500">
                  <a:buFont typeface="+mj-lt"/>
                  <a:buAutoNum type="romanUcPeriod"/>
                </a:pPr>
                <a:r>
                  <a:rPr lang="es-ES_tradnl" dirty="0"/>
                  <a:t>Examina la disimilitud con todos los pares de inter-</a:t>
                </a:r>
                <a:r>
                  <a:rPr lang="es-ES_tradnl" dirty="0" err="1"/>
                  <a:t>cluster</a:t>
                </a:r>
                <a:r>
                  <a:rPr lang="es-ES_tradnl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ES_tradnl" dirty="0"/>
                  <a:t> e identifica el par de clúster con menor </a:t>
                </a:r>
                <a:r>
                  <a:rPr lang="es-ES_tradnl" i="1" dirty="0"/>
                  <a:t>disimilitud</a:t>
                </a:r>
                <a:r>
                  <a:rPr lang="es-ES_tradnl" dirty="0"/>
                  <a:t>. Fusiona esos clusters. La disimilitud de los dos clusters marca la altura donde se unen las ramas en el </a:t>
                </a:r>
                <a:r>
                  <a:rPr lang="es-ES_tradnl" i="1" dirty="0"/>
                  <a:t>dendrograma.</a:t>
                </a:r>
              </a:p>
              <a:p>
                <a:pPr marL="1028700" lvl="1" indent="-571500">
                  <a:buFont typeface="+mj-lt"/>
                  <a:buAutoNum type="romanUcPeriod"/>
                </a:pPr>
                <a:r>
                  <a:rPr lang="es-ES_tradnl" dirty="0"/>
                  <a:t>Computar nuevos pares de distancia euclidiana entre los restantes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−1</m:t>
                    </m:r>
                  </m:oMath>
                </a14:m>
                <a:r>
                  <a:rPr lang="es-ES_tradnl" dirty="0"/>
                  <a:t> inter-clusters</a:t>
                </a:r>
              </a:p>
              <a:p>
                <a:pPr marL="1028700" lvl="1" indent="-571500">
                  <a:buFont typeface="+mj-lt"/>
                  <a:buAutoNum type="romanUcPeriod"/>
                </a:pPr>
                <a:r>
                  <a:rPr lang="es-ES_tradnl" dirty="0"/>
                  <a:t>Parar cuando todo pertenezca a un clúster.</a:t>
                </a:r>
                <a:r>
                  <a:rPr lang="es-ES_tradnl" i="1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CA74AC-8181-F68A-A311-2174A13969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r="-96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9585C-3D07-16D2-830A-35DE8E70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731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BCAE-E3C6-1924-316C-9D3581453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Ilustración del algoritmo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D3A1C-1537-6F13-1E5F-3D88503F3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75</a:t>
            </a:fld>
            <a:endParaRPr lang="en-US"/>
          </a:p>
        </p:txBody>
      </p:sp>
      <p:pic>
        <p:nvPicPr>
          <p:cNvPr id="10" name="Content Placeholder 9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C3D33B7A-5F66-3D88-12D7-E4D8A59A9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340" y="1690689"/>
            <a:ext cx="10272800" cy="437322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E8941C2-9A0D-369E-BF9A-5B2E3B8B73DC}"/>
              </a:ext>
            </a:extLst>
          </p:cNvPr>
          <p:cNvSpPr txBox="1"/>
          <p:nvPr/>
        </p:nvSpPr>
        <p:spPr>
          <a:xfrm>
            <a:off x="1150496" y="6079093"/>
            <a:ext cx="4861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James et al (2023)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ISLP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,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pag.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528</a:t>
            </a:r>
          </a:p>
        </p:txBody>
      </p:sp>
    </p:spTree>
    <p:extLst>
      <p:ext uri="{BB962C8B-B14F-4D97-AF65-F5344CB8AC3E}">
        <p14:creationId xmlns:p14="http://schemas.microsoft.com/office/powerpoint/2010/main" val="8698157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8D97C-5FB3-7D9C-F887-E2AFE0073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Ilustración en Dos Dimensiones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s-ES_tradnl" dirty="0"/>
          </a:p>
        </p:txBody>
      </p:sp>
      <p:pic>
        <p:nvPicPr>
          <p:cNvPr id="11" name="Content Placeholder 10" descr="A group of squares with numbers&#10;&#10;Description automatically generated">
            <a:extLst>
              <a:ext uri="{FF2B5EF4-FFF2-40B4-BE49-F238E27FC236}">
                <a16:creationId xmlns:a16="http://schemas.microsoft.com/office/drawing/2014/main" id="{282E50B8-EDEA-EE12-2DA2-1CFF3D70F1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9629" y="1472610"/>
            <a:ext cx="4814171" cy="48837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9585C-3D07-16D2-830A-35DE8E70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76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E3A4A13-297F-B3D3-8D0C-280BAE6075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ES_tradnl" dirty="0"/>
              <a:t>1ra agrupación de </a:t>
            </a:r>
            <a:r>
              <a:rPr lang="es-ES_tradnl" dirty="0">
                <a:highlight>
                  <a:srgbClr val="FFFF00"/>
                </a:highlight>
              </a:rPr>
              <a:t>a pares de obs. </a:t>
            </a:r>
            <a:r>
              <a:rPr lang="es-ES_tradnl" dirty="0"/>
              <a:t>es evidente</a:t>
            </a:r>
          </a:p>
          <a:p>
            <a:r>
              <a:rPr lang="es-ES_tradnl" dirty="0"/>
              <a:t>2da iteración de a grupos no es tan obvia. </a:t>
            </a:r>
          </a:p>
          <a:p>
            <a:pPr lvl="1"/>
            <a:r>
              <a:rPr lang="es-ES_tradnl" dirty="0"/>
              <a:t>¿Qué hacemos con 8? </a:t>
            </a:r>
          </a:p>
          <a:p>
            <a:r>
              <a:rPr lang="es-ES_tradnl" dirty="0" err="1">
                <a:solidFill>
                  <a:srgbClr val="00B050"/>
                </a:solidFill>
              </a:rPr>
              <a:t>Solucion</a:t>
            </a:r>
            <a:r>
              <a:rPr lang="es-ES_tradnl" dirty="0"/>
              <a:t>: </a:t>
            </a:r>
          </a:p>
          <a:p>
            <a:pPr lvl="1"/>
            <a:r>
              <a:rPr lang="es-ES_tradnl" dirty="0" err="1">
                <a:solidFill>
                  <a:srgbClr val="002060"/>
                </a:solidFill>
              </a:rPr>
              <a:t>Linkage</a:t>
            </a:r>
            <a:r>
              <a:rPr lang="es-ES_tradnl" dirty="0"/>
              <a:t>: </a:t>
            </a:r>
            <a:r>
              <a:rPr lang="es-ES_tradnl" dirty="0" err="1"/>
              <a:t>dissimilarity</a:t>
            </a:r>
            <a:r>
              <a:rPr lang="es-ES_tradnl" dirty="0"/>
              <a:t> entre dos grupos</a:t>
            </a:r>
          </a:p>
          <a:p>
            <a:r>
              <a:rPr lang="es-ES_tradnl" i="1" dirty="0"/>
              <a:t>Tipos de </a:t>
            </a:r>
            <a:r>
              <a:rPr lang="es-ES_tradnl" i="1" dirty="0" err="1"/>
              <a:t>linkage</a:t>
            </a:r>
            <a:r>
              <a:rPr lang="es-ES_tradnl" i="1" dirty="0"/>
              <a:t> (</a:t>
            </a:r>
            <a:r>
              <a:rPr lang="es-ES_tradnl" dirty="0"/>
              <a:t>p.530</a:t>
            </a:r>
            <a:r>
              <a:rPr lang="es-ES_tradnl" i="1" dirty="0"/>
              <a:t>)</a:t>
            </a:r>
            <a:r>
              <a:rPr lang="es-ES_tradnl" dirty="0"/>
              <a:t>:</a:t>
            </a:r>
          </a:p>
          <a:p>
            <a:pPr lvl="1"/>
            <a:r>
              <a:rPr lang="es-ES_tradnl" dirty="0"/>
              <a:t>Completa</a:t>
            </a:r>
          </a:p>
          <a:p>
            <a:pPr lvl="1"/>
            <a:r>
              <a:rPr lang="es-ES_tradnl" dirty="0"/>
              <a:t>Única</a:t>
            </a:r>
          </a:p>
          <a:p>
            <a:pPr lvl="1"/>
            <a:r>
              <a:rPr lang="es-ES_tradnl" dirty="0"/>
              <a:t>Promedio</a:t>
            </a:r>
          </a:p>
          <a:p>
            <a:pPr lvl="1"/>
            <a:r>
              <a:rPr lang="es-ES_tradnl" dirty="0"/>
              <a:t>Centroide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039606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08DA3-7A97-81C5-C10F-82D44355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Consideraciones con Clúster Jerárquico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751D76C-00DF-7CD9-2A56-6BE6362211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s-ES_tradnl" dirty="0"/>
                  <a:t>Dependiendo de cómo es el set de características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ES_tradnl" dirty="0"/>
                  <a:t> puede que no podamos aplicar este algoritmo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Ejemplo: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h𝑜𝑚𝑏𝑟𝑒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𝑚𝑢𝑗𝑒𝑟</m:t>
                        </m:r>
                      </m:e>
                    </m:d>
                  </m:oMath>
                </a14:m>
                <a:r>
                  <a:rPr lang="es-ES_tradnl" dirty="0"/>
                  <a:t>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𝑛𝑎𝑐𝑖𝑜𝑛𝑎𝑙𝑖𝑑𝑎𝑑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s-ES_tradnl" dirty="0"/>
                  <a:t> no hay “jerarquía” clara para agrupar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1751D76C-00DF-7CD9-2A56-6BE6362211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E45D5-5047-BC11-F65C-FC2C1674F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959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08DA3-7A97-81C5-C10F-82D44355D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Consideraciones con Clúster Jerárquico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51D76C-00DF-7CD9-2A56-6BE636221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¿Qué medida de </a:t>
            </a:r>
            <a:r>
              <a:rPr lang="es-ES_tradnl" dirty="0" err="1"/>
              <a:t>dissimilaridad</a:t>
            </a:r>
            <a:r>
              <a:rPr lang="es-ES_tradnl" dirty="0"/>
              <a:t> usamos? 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-&gt; Distancia Euclidiana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¿Qué tipo de “</a:t>
            </a:r>
            <a:r>
              <a:rPr lang="es-ES_tradnl" dirty="0" err="1"/>
              <a:t>linkage</a:t>
            </a:r>
            <a:r>
              <a:rPr lang="es-ES_tradnl" dirty="0"/>
              <a:t>” usamos? 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-&gt; Probar con varias definiciones 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¿Dónde deberíamos cortar el </a:t>
            </a:r>
            <a:r>
              <a:rPr lang="es-ES_tradnl" i="1" dirty="0" err="1"/>
              <a:t>dendograma</a:t>
            </a:r>
            <a:r>
              <a:rPr lang="es-ES_tradnl" dirty="0"/>
              <a:t>? 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-&gt; No hay una regla general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E45D5-5047-BC11-F65C-FC2C1674F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2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EA1225-0DC1-2021-2768-2CAE75F7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4. Dos Aplicación de clúster en Economía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5E8EC8-D33D-CBAB-7333-1CAB5E956B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dirty="0"/>
              <a:t>*Caruso, G., Sosa‐Escudero, W., &amp; </a:t>
            </a:r>
            <a:r>
              <a:rPr lang="es-ES_tradnl" dirty="0" err="1"/>
              <a:t>Svarc</a:t>
            </a:r>
            <a:r>
              <a:rPr lang="es-ES_tradnl" dirty="0"/>
              <a:t>, M. (2015). </a:t>
            </a:r>
            <a:r>
              <a:rPr lang="es-ES_tradnl" dirty="0" err="1"/>
              <a:t>Deprivation</a:t>
            </a:r>
            <a:r>
              <a:rPr lang="es-ES_tradnl" dirty="0"/>
              <a:t> and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dimensionality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welfare</a:t>
            </a:r>
            <a:r>
              <a:rPr lang="es-ES_tradnl" dirty="0"/>
              <a:t>: a variable‐</a:t>
            </a:r>
            <a:r>
              <a:rPr lang="es-ES_tradnl" dirty="0" err="1"/>
              <a:t>selection</a:t>
            </a:r>
            <a:r>
              <a:rPr lang="es-ES_tradnl" dirty="0"/>
              <a:t> </a:t>
            </a:r>
            <a:r>
              <a:rPr lang="es-ES_tradnl" dirty="0" err="1"/>
              <a:t>cluster‐analysis</a:t>
            </a:r>
            <a:r>
              <a:rPr lang="es-ES_tradnl" dirty="0"/>
              <a:t> </a:t>
            </a:r>
            <a:r>
              <a:rPr lang="es-ES_tradnl" dirty="0" err="1"/>
              <a:t>approach</a:t>
            </a:r>
            <a:r>
              <a:rPr lang="es-ES_tradnl" dirty="0"/>
              <a:t>. </a:t>
            </a:r>
            <a:r>
              <a:rPr lang="es-ES_tradnl" i="1" dirty="0" err="1"/>
              <a:t>Review</a:t>
            </a:r>
            <a:r>
              <a:rPr lang="es-ES_tradnl" i="1" dirty="0"/>
              <a:t> </a:t>
            </a:r>
            <a:r>
              <a:rPr lang="es-ES_tradnl" i="1" dirty="0" err="1"/>
              <a:t>of</a:t>
            </a:r>
            <a:r>
              <a:rPr lang="es-ES_tradnl" i="1" dirty="0"/>
              <a:t> </a:t>
            </a:r>
            <a:r>
              <a:rPr lang="es-ES_tradnl" i="1" dirty="0" err="1"/>
              <a:t>Income</a:t>
            </a:r>
            <a:r>
              <a:rPr lang="es-ES_tradnl" i="1" dirty="0"/>
              <a:t> and </a:t>
            </a:r>
            <a:r>
              <a:rPr lang="es-ES_tradnl" i="1" dirty="0" err="1"/>
              <a:t>Wealth</a:t>
            </a:r>
            <a:r>
              <a:rPr lang="es-ES_tradnl" dirty="0"/>
              <a:t>, 61(4), 702-722.</a:t>
            </a:r>
          </a:p>
          <a:p>
            <a:r>
              <a:rPr lang="es-ES_tradnl" dirty="0"/>
              <a:t> Levy-</a:t>
            </a:r>
            <a:r>
              <a:rPr lang="es-ES_tradnl" dirty="0" err="1"/>
              <a:t>Yeyati</a:t>
            </a:r>
            <a:r>
              <a:rPr lang="es-ES_tradnl" dirty="0"/>
              <a:t>, E. &amp; </a:t>
            </a:r>
            <a:r>
              <a:rPr lang="es-ES_tradnl" dirty="0" err="1"/>
              <a:t>Struzenegger</a:t>
            </a:r>
            <a:r>
              <a:rPr lang="es-ES_tradnl" dirty="0"/>
              <a:t> F. (2023) Exchange </a:t>
            </a:r>
            <a:r>
              <a:rPr lang="es-ES_tradnl" dirty="0" err="1"/>
              <a:t>Rate</a:t>
            </a:r>
            <a:r>
              <a:rPr lang="es-ES_tradnl" dirty="0"/>
              <a:t> </a:t>
            </a:r>
            <a:r>
              <a:rPr lang="es-ES_tradnl" dirty="0" err="1"/>
              <a:t>Regimes</a:t>
            </a:r>
            <a:r>
              <a:rPr lang="es-ES_tradnl" dirty="0"/>
              <a:t> 20 </a:t>
            </a:r>
            <a:r>
              <a:rPr lang="es-ES_tradnl" dirty="0" err="1"/>
              <a:t>years</a:t>
            </a:r>
            <a:r>
              <a:rPr lang="es-ES_tradnl" dirty="0"/>
              <a:t> </a:t>
            </a:r>
            <a:r>
              <a:rPr lang="es-ES_tradnl" dirty="0" err="1"/>
              <a:t>later</a:t>
            </a:r>
            <a:r>
              <a:rPr lang="es-ES_tradnl" dirty="0"/>
              <a:t>: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prevalence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floats</a:t>
            </a:r>
            <a:r>
              <a:rPr lang="es-ES_tradnl" dirty="0"/>
              <a:t>. </a:t>
            </a:r>
            <a:r>
              <a:rPr lang="es-ES_tradnl" i="1" dirty="0" err="1"/>
              <a:t>RedNIE</a:t>
            </a:r>
            <a:r>
              <a:rPr lang="es-ES_tradnl" i="1" dirty="0"/>
              <a:t> </a:t>
            </a:r>
            <a:r>
              <a:rPr lang="es-ES_tradnl" i="1" dirty="0" err="1"/>
              <a:t>Working</a:t>
            </a:r>
            <a:r>
              <a:rPr lang="es-ES_tradnl" i="1" dirty="0"/>
              <a:t> Paper Series N182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8EE1F-5AD0-C01F-FFFE-0010C18FA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01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Análisis de Componentes Principales (PCA): Introducción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AR" sz="2400" b="1" dirty="0">
                <a:solidFill>
                  <a:srgbClr val="00663D"/>
                </a:solidFill>
                <a:effectLst/>
                <a:latin typeface="Times" pitchFamily="2" charset="0"/>
                <a:ea typeface="Times" pitchFamily="2" charset="0"/>
                <a:cs typeface="Times" pitchFamily="2" charset="0"/>
              </a:rPr>
              <a:t>† </a:t>
            </a:r>
            <a:r>
              <a:rPr lang="en-US" sz="2400" dirty="0"/>
              <a:t>James, G., Witten, D., Hastie, T., Tibshirani, R., &amp; Taylor, J. (2023). </a:t>
            </a:r>
            <a:r>
              <a:rPr lang="en-US" sz="2400" i="1" dirty="0"/>
              <a:t>An introduction to statistical learning: With applications in Python. </a:t>
            </a:r>
            <a:r>
              <a:rPr lang="en-US" b="1" dirty="0"/>
              <a:t>Chap. 10.1 y 10.2</a:t>
            </a:r>
            <a:endParaRPr lang="en-US" dirty="0"/>
          </a:p>
          <a:p>
            <a:r>
              <a:rPr lang="en-US" dirty="0"/>
              <a:t>Hastie, T., Tibshirani, T. &amp; Freedman, J. (2013) </a:t>
            </a:r>
            <a:r>
              <a:rPr lang="en-US" i="1" dirty="0"/>
              <a:t>The Elements of Statistical Learning. </a:t>
            </a:r>
            <a:r>
              <a:rPr lang="en-US" b="1" dirty="0"/>
              <a:t>Chap. 3.5.1</a:t>
            </a: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957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89069-59FD-1683-A04D-9A0D34F4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Caruso, Sosa &amp; </a:t>
            </a:r>
            <a:r>
              <a:rPr lang="es-ES_tradnl" dirty="0" err="1"/>
              <a:t>Svarc</a:t>
            </a:r>
            <a:r>
              <a:rPr lang="es-ES_tradnl" dirty="0"/>
              <a:t> (2015):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Motivación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4F59A-4AB8-7C66-6D51-2C986FF37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dirty="0"/>
              <a:t>Definición de </a:t>
            </a:r>
            <a:r>
              <a:rPr lang="es-ES_tradnl" dirty="0">
                <a:solidFill>
                  <a:srgbClr val="002060"/>
                </a:solidFill>
              </a:rPr>
              <a:t>pobreza</a:t>
            </a:r>
            <a:r>
              <a:rPr lang="es-ES_tradnl" dirty="0"/>
              <a:t>: </a:t>
            </a:r>
          </a:p>
          <a:p>
            <a:pPr lvl="1"/>
            <a:r>
              <a:rPr lang="es-ES_tradnl" dirty="0"/>
              <a:t>Línea de la pobreza -&gt; Ingreso (¿1er componente?)</a:t>
            </a:r>
          </a:p>
          <a:p>
            <a:r>
              <a:rPr lang="es-ES_tradnl" dirty="0"/>
              <a:t>Literatura en Pobreza multidimensional:</a:t>
            </a:r>
          </a:p>
          <a:p>
            <a:pPr lvl="1"/>
            <a:r>
              <a:rPr lang="es-ES_tradnl" dirty="0"/>
              <a:t> ¿Cuántas dimensiones? ¿Cuáles son las relevantes?</a:t>
            </a:r>
          </a:p>
          <a:p>
            <a:pPr lvl="1"/>
            <a:endParaRPr lang="es-ES_tradnl" sz="1300" dirty="0"/>
          </a:p>
          <a:p>
            <a:r>
              <a:rPr lang="es-ES_tradnl" dirty="0">
                <a:solidFill>
                  <a:srgbClr val="00B050"/>
                </a:solidFill>
              </a:rPr>
              <a:t>Solución</a:t>
            </a:r>
            <a:r>
              <a:rPr lang="es-ES_tradnl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s-ES_tradnl" dirty="0">
                <a:solidFill>
                  <a:srgbClr val="002060"/>
                </a:solidFill>
              </a:rPr>
              <a:t>Clúster</a:t>
            </a:r>
            <a:r>
              <a:rPr lang="es-ES_tradnl" dirty="0"/>
              <a:t> para </a:t>
            </a:r>
            <a:r>
              <a:rPr lang="es-ES_tradnl" dirty="0">
                <a:solidFill>
                  <a:srgbClr val="002060"/>
                </a:solidFill>
              </a:rPr>
              <a:t>agrupar</a:t>
            </a:r>
            <a:r>
              <a:rPr lang="es-ES_tradnl" dirty="0"/>
              <a:t> pobres vs. no pobres usando todas las variables de bienestar</a:t>
            </a:r>
          </a:p>
          <a:p>
            <a:pPr marL="514350" indent="-514350">
              <a:buFont typeface="+mj-lt"/>
              <a:buAutoNum type="arabicPeriod"/>
            </a:pPr>
            <a:r>
              <a:rPr lang="es-ES_tradnl" dirty="0">
                <a:solidFill>
                  <a:srgbClr val="002060"/>
                </a:solidFill>
              </a:rPr>
              <a:t>Selección de variables </a:t>
            </a:r>
            <a:r>
              <a:rPr lang="es-ES_tradnl" dirty="0"/>
              <a:t>más importantes para </a:t>
            </a:r>
            <a:r>
              <a:rPr lang="es-ES_tradnl" dirty="0">
                <a:solidFill>
                  <a:srgbClr val="002060"/>
                </a:solidFill>
              </a:rPr>
              <a:t>reducir</a:t>
            </a:r>
            <a:r>
              <a:rPr lang="es-ES_tradnl" dirty="0"/>
              <a:t> la dimensionalidad de bienestar y </a:t>
            </a:r>
            <a:r>
              <a:rPr lang="es-ES_tradnl" dirty="0">
                <a:solidFill>
                  <a:srgbClr val="002060"/>
                </a:solidFill>
              </a:rPr>
              <a:t>clasificar</a:t>
            </a:r>
            <a:r>
              <a:rPr lang="es-ES_tradnl" dirty="0"/>
              <a:t> pobres/no pobres</a:t>
            </a: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402D5-87EB-9F1A-EDB1-94B7727F4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278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9EC25-6268-6642-CD9D-B1488167D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Numero de clusters óptimo para identificar individuos pobres</a:t>
            </a:r>
          </a:p>
        </p:txBody>
      </p:sp>
      <p:pic>
        <p:nvPicPr>
          <p:cNvPr id="6" name="Content Placeholder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B4338A3C-ABB6-7BF5-EC9D-3BD61DDAE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821" y="1690688"/>
            <a:ext cx="11378357" cy="43781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0B79C-7696-02F2-94B1-3DCA070AD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81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096D30A-A39B-C3B4-46B8-91F8CD0F5622}"/>
              </a:ext>
            </a:extLst>
          </p:cNvPr>
          <p:cNvCxnSpPr/>
          <p:nvPr/>
        </p:nvCxnSpPr>
        <p:spPr>
          <a:xfrm>
            <a:off x="2955235" y="3429000"/>
            <a:ext cx="0" cy="150080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73B2C72-C204-5D04-7802-A5C5FCAECE89}"/>
              </a:ext>
            </a:extLst>
          </p:cNvPr>
          <p:cNvSpPr/>
          <p:nvPr/>
        </p:nvSpPr>
        <p:spPr>
          <a:xfrm>
            <a:off x="4978189" y="3402496"/>
            <a:ext cx="1577009" cy="26835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87289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5EC50-22F5-796D-B8EC-2835AD597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Regímenes de Tipo de Cambio en 20 años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AA33D-DFBE-A891-132E-36383A9EF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s-ES_tradnl" sz="2800" dirty="0"/>
              <a:t>Agrupación de países por tipo de cambio en el mundo de 1975 a 2022: </a:t>
            </a:r>
            <a:r>
              <a:rPr lang="es-ES_tradnl" sz="2800" dirty="0">
                <a:hlinkClick r:id="rId2"/>
              </a:rPr>
              <a:t>Website</a:t>
            </a:r>
            <a:endParaRPr lang="es-ES_tradnl" sz="2800" dirty="0"/>
          </a:p>
          <a:p>
            <a:pPr>
              <a:lnSpc>
                <a:spcPct val="120000"/>
              </a:lnSpc>
            </a:pPr>
            <a:r>
              <a:rPr lang="es-ES_tradnl" sz="2800" dirty="0"/>
              <a:t>Grupos óptimos por definición de régimen: flotante, flotante “sucio”, </a:t>
            </a:r>
            <a:r>
              <a:rPr lang="es-ES_tradnl" sz="2800" dirty="0" err="1"/>
              <a:t>crawling</a:t>
            </a:r>
            <a:r>
              <a:rPr lang="es-ES_tradnl" sz="2800" dirty="0"/>
              <a:t> </a:t>
            </a:r>
            <a:r>
              <a:rPr lang="es-ES_tradnl" sz="2800" dirty="0" err="1"/>
              <a:t>pegs</a:t>
            </a:r>
            <a:r>
              <a:rPr lang="es-ES_tradnl" sz="2800" dirty="0"/>
              <a:t> (tablita), </a:t>
            </a:r>
            <a:r>
              <a:rPr lang="es-ES_tradnl" sz="2800" i="1" dirty="0" err="1"/>
              <a:t>pegs</a:t>
            </a:r>
            <a:r>
              <a:rPr lang="es-ES_tradnl" sz="2800" dirty="0"/>
              <a:t>, y ninguna</a:t>
            </a:r>
            <a:endParaRPr lang="es-ES_tradnl" sz="2800" dirty="0">
              <a:solidFill>
                <a:srgbClr val="00B050"/>
              </a:solidFill>
            </a:endParaRPr>
          </a:p>
          <a:p>
            <a:pPr>
              <a:lnSpc>
                <a:spcPct val="120000"/>
              </a:lnSpc>
            </a:pPr>
            <a:r>
              <a:rPr lang="es-ES_tradnl" sz="2800" dirty="0">
                <a:solidFill>
                  <a:srgbClr val="00B050"/>
                </a:solidFill>
              </a:rPr>
              <a:t>Método</a:t>
            </a:r>
            <a:r>
              <a:rPr lang="es-ES_tradnl" sz="2800" dirty="0"/>
              <a:t>: </a:t>
            </a:r>
            <a:r>
              <a:rPr lang="es-ES_tradnl" sz="2800" dirty="0">
                <a:solidFill>
                  <a:srgbClr val="002060"/>
                </a:solidFill>
              </a:rPr>
              <a:t>clúster</a:t>
            </a:r>
            <a:r>
              <a:rPr lang="es-ES_tradnl" sz="2800" dirty="0"/>
              <a:t> para clasificar</a:t>
            </a:r>
          </a:p>
          <a:p>
            <a:pPr lvl="1">
              <a:lnSpc>
                <a:spcPct val="120000"/>
              </a:lnSpc>
            </a:pPr>
            <a:r>
              <a:rPr lang="es-ES_tradnl" sz="2000" dirty="0"/>
              <a:t>Volatilidad del tipo de cambio</a:t>
            </a:r>
          </a:p>
          <a:p>
            <a:pPr lvl="1">
              <a:lnSpc>
                <a:spcPct val="120000"/>
              </a:lnSpc>
            </a:pPr>
            <a:r>
              <a:rPr lang="es-ES_tradnl" sz="2000" dirty="0"/>
              <a:t>Varianza de los cambios del tipo de cambio</a:t>
            </a:r>
          </a:p>
          <a:p>
            <a:pPr lvl="1">
              <a:lnSpc>
                <a:spcPct val="120000"/>
              </a:lnSpc>
            </a:pPr>
            <a:r>
              <a:rPr lang="es-ES_tradnl" sz="2000" dirty="0"/>
              <a:t>Volatilidad de las reservas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C75E6-1D18-2149-84BF-E6799515C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888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Conclusiones finales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¿Qué aprendimos hoy?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561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9168-AA67-F1BE-BEB5-BFF50FDB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¿Qué aprendimos hoy?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66B93-964D-A72E-FB12-DE627F299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>
                <a:solidFill>
                  <a:srgbClr val="002060"/>
                </a:solidFill>
              </a:rPr>
              <a:t>Discutimos</a:t>
            </a:r>
            <a:r>
              <a:rPr lang="es-ES_tradnl" dirty="0"/>
              <a:t> la motivación para usar métodos no supervisados para ayudarnos en la etapa exploratoria de los datos</a:t>
            </a:r>
          </a:p>
          <a:p>
            <a:r>
              <a:rPr lang="es-ES_tradnl" dirty="0"/>
              <a:t>Introducción y Definición del </a:t>
            </a:r>
            <a:r>
              <a:rPr lang="es-ES_tradnl" dirty="0">
                <a:solidFill>
                  <a:srgbClr val="002060"/>
                </a:solidFill>
              </a:rPr>
              <a:t>Análisis de Componentes Principales</a:t>
            </a:r>
          </a:p>
          <a:p>
            <a:r>
              <a:rPr lang="es-ES_tradnl" dirty="0">
                <a:solidFill>
                  <a:srgbClr val="002060"/>
                </a:solidFill>
              </a:rPr>
              <a:t>Formalización</a:t>
            </a:r>
            <a:r>
              <a:rPr lang="es-ES_tradnl" dirty="0"/>
              <a:t> del problema y </a:t>
            </a:r>
            <a:r>
              <a:rPr lang="es-ES_tradnl" dirty="0">
                <a:solidFill>
                  <a:srgbClr val="002060"/>
                </a:solidFill>
              </a:rPr>
              <a:t>representación</a:t>
            </a:r>
            <a:r>
              <a:rPr lang="es-ES_tradnl" dirty="0"/>
              <a:t> geométrica </a:t>
            </a:r>
          </a:p>
          <a:p>
            <a:pPr>
              <a:lnSpc>
                <a:spcPct val="150000"/>
              </a:lnSpc>
            </a:pP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E39AB-00F5-ADEE-08FA-C6F28426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001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9168-AA67-F1BE-BEB5-BFF50FDB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¿Qué más aprendimos hoy?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66B93-964D-A72E-FB12-DE627F299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s-ES_tradnl" dirty="0">
                <a:solidFill>
                  <a:srgbClr val="002060"/>
                </a:solidFill>
              </a:rPr>
              <a:t>Visualización</a:t>
            </a:r>
            <a:r>
              <a:rPr lang="es-ES_tradnl" dirty="0"/>
              <a:t>  e interpretación del 1er y 2do componente en un </a:t>
            </a:r>
            <a:r>
              <a:rPr lang="es-ES_tradnl" dirty="0" err="1"/>
              <a:t>scatterplot</a:t>
            </a:r>
            <a:r>
              <a:rPr lang="es-ES_tradnl" dirty="0"/>
              <a:t> (que son los de </a:t>
            </a:r>
            <a:r>
              <a:rPr lang="es-ES_tradnl" dirty="0">
                <a:solidFill>
                  <a:srgbClr val="002060"/>
                </a:solidFill>
              </a:rPr>
              <a:t>mayor varianza explicada</a:t>
            </a:r>
            <a:r>
              <a:rPr lang="es-ES_tradnl" dirty="0"/>
              <a:t>) </a:t>
            </a:r>
            <a:endParaRPr lang="es-ES_tradnl" dirty="0">
              <a:solidFill>
                <a:srgbClr val="002060"/>
              </a:solidFill>
            </a:endParaRPr>
          </a:p>
          <a:p>
            <a:r>
              <a:rPr lang="es-ES_tradnl" dirty="0">
                <a:solidFill>
                  <a:srgbClr val="002060"/>
                </a:solidFill>
              </a:rPr>
              <a:t>Definimos</a:t>
            </a:r>
            <a:r>
              <a:rPr lang="es-ES_tradnl" dirty="0"/>
              <a:t> una forma de “evaluar” la </a:t>
            </a:r>
            <a:r>
              <a:rPr lang="es-ES_tradnl" i="1" dirty="0">
                <a:solidFill>
                  <a:srgbClr val="002060"/>
                </a:solidFill>
              </a:rPr>
              <a:t>performance</a:t>
            </a:r>
            <a:r>
              <a:rPr lang="es-ES_tradnl" dirty="0"/>
              <a:t> de PCA y cuántos componentes considerar </a:t>
            </a:r>
          </a:p>
          <a:p>
            <a:r>
              <a:rPr lang="es-ES_tradnl" dirty="0">
                <a:solidFill>
                  <a:srgbClr val="002060"/>
                </a:solidFill>
              </a:rPr>
              <a:t>Discutimos</a:t>
            </a:r>
            <a:r>
              <a:rPr lang="es-ES_tradnl" dirty="0"/>
              <a:t> dos artículos académicos donde se usa esta herramienta como un paso para </a:t>
            </a:r>
            <a:r>
              <a:rPr lang="es-ES_tradnl" dirty="0">
                <a:solidFill>
                  <a:schemeClr val="accent6">
                    <a:lumMod val="75000"/>
                  </a:schemeClr>
                </a:solidFill>
              </a:rPr>
              <a:t>crear variables</a:t>
            </a:r>
            <a:r>
              <a:rPr lang="es-ES_tradnl" dirty="0"/>
              <a:t>, su </a:t>
            </a:r>
            <a:r>
              <a:rPr lang="es-ES_tradnl" dirty="0">
                <a:solidFill>
                  <a:srgbClr val="002060"/>
                </a:solidFill>
              </a:rPr>
              <a:t>contexto</a:t>
            </a:r>
            <a:r>
              <a:rPr lang="es-ES_tradnl" dirty="0"/>
              <a:t> y </a:t>
            </a:r>
            <a:r>
              <a:rPr lang="es-ES_tradnl" dirty="0">
                <a:solidFill>
                  <a:srgbClr val="002060"/>
                </a:solidFill>
              </a:rPr>
              <a:t>pregunta de investigación</a:t>
            </a:r>
          </a:p>
          <a:p>
            <a:endParaRPr lang="es-ES_tradnl" dirty="0"/>
          </a:p>
          <a:p>
            <a:pPr lvl="2">
              <a:lnSpc>
                <a:spcPct val="150000"/>
              </a:lnSpc>
            </a:pPr>
            <a:endParaRPr lang="es-ES_tradnl" dirty="0"/>
          </a:p>
          <a:p>
            <a:pPr>
              <a:lnSpc>
                <a:spcPct val="150000"/>
              </a:lnSpc>
            </a:pP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E39AB-00F5-ADEE-08FA-C6F28426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06220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9168-AA67-F1BE-BEB5-BFF50FDB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¿Qué aprendimos hoy?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66B93-964D-A72E-FB12-DE627F299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Otro método de aprendizaje no supervisado: Clúster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Motivación e idea para usar el método de clúster -&gt; agrupar</a:t>
            </a:r>
          </a:p>
          <a:p>
            <a:pPr lvl="1"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Definimos</a:t>
            </a:r>
            <a:r>
              <a:rPr lang="es-ES_tradnl" dirty="0"/>
              <a:t> el método de k-medias, su problema y visualización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Hablamos de </a:t>
            </a:r>
            <a:r>
              <a:rPr lang="es-ES_tradnl" dirty="0">
                <a:solidFill>
                  <a:srgbClr val="002060"/>
                </a:solidFill>
              </a:rPr>
              <a:t>consideraciones</a:t>
            </a:r>
            <a:r>
              <a:rPr lang="es-ES_tradnl" dirty="0"/>
              <a:t> a tener en cuenta en la </a:t>
            </a:r>
            <a:r>
              <a:rPr lang="es-ES_tradnl" dirty="0">
                <a:solidFill>
                  <a:srgbClr val="002060"/>
                </a:solidFill>
              </a:rPr>
              <a:t>práctica</a:t>
            </a:r>
          </a:p>
          <a:p>
            <a:pPr>
              <a:lnSpc>
                <a:spcPct val="150000"/>
              </a:lnSpc>
            </a:pPr>
            <a:endParaRPr lang="es-ES_tradnl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E39AB-00F5-ADEE-08FA-C6F28426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60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4B582-128F-6CF6-7BB3-E658B25D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¿Qué aprendimos hoy?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E0721-119D-6F18-DBF4-E84B16E73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Discutimos </a:t>
            </a:r>
            <a:r>
              <a:rPr lang="es-ES_tradnl" dirty="0">
                <a:solidFill>
                  <a:srgbClr val="002060"/>
                </a:solidFill>
              </a:rPr>
              <a:t>dos aplicaciones </a:t>
            </a:r>
            <a:r>
              <a:rPr lang="es-ES_tradnl" dirty="0"/>
              <a:t>en Economía del análisis de clúster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Uno de k-medias y formas de </a:t>
            </a:r>
            <a:r>
              <a:rPr lang="es-ES_tradnl" dirty="0">
                <a:solidFill>
                  <a:srgbClr val="002060"/>
                </a:solidFill>
              </a:rPr>
              <a:t>inferir/justificar </a:t>
            </a:r>
            <a:r>
              <a:rPr lang="es-ES_tradnl" dirty="0"/>
              <a:t>el </a:t>
            </a:r>
            <a:r>
              <a:rPr lang="es-ES_tradnl" dirty="0">
                <a:solidFill>
                  <a:srgbClr val="002060"/>
                </a:solidFill>
              </a:rPr>
              <a:t>numero óptimo de clúster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Uno donde el contexto de la pregunta nos define el número de grupos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Interpretamos</a:t>
            </a:r>
            <a:r>
              <a:rPr lang="es-ES_tradnl" dirty="0"/>
              <a:t> un dendrograma discutiendo sus </a:t>
            </a:r>
            <a:r>
              <a:rPr lang="es-ES_tradnl" dirty="0">
                <a:solidFill>
                  <a:srgbClr val="00B050"/>
                </a:solidFill>
              </a:rPr>
              <a:t>ventajas</a:t>
            </a:r>
            <a:r>
              <a:rPr lang="es-ES_tradnl" dirty="0"/>
              <a:t> y </a:t>
            </a:r>
            <a:r>
              <a:rPr lang="es-ES_tradnl" dirty="0">
                <a:solidFill>
                  <a:srgbClr val="FF0000"/>
                </a:solidFill>
              </a:rPr>
              <a:t>desventajas</a:t>
            </a: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5736C-959E-9CFB-50B7-9892F9345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1142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D55B1-4C9E-9A68-CAC5-2D521102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¿Dudas, consultas?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DE542-4031-D126-7AAF-A0332014D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_tradnl" dirty="0">
                <a:latin typeface="Gill Sans Nova Light" panose="020B0302020104020203" pitchFamily="34" charset="0"/>
              </a:rPr>
              <a:t>Consultas: </a:t>
            </a:r>
            <a:r>
              <a:rPr lang="en-US" b="0" i="0" dirty="0">
                <a:solidFill>
                  <a:srgbClr val="0078D7"/>
                </a:solidFill>
                <a:effectLst/>
                <a:latin typeface="Gill Sans Nova Light" panose="020B0302020104020203" pitchFamily="34" charset="0"/>
                <a:hlinkClick r:id="rId2"/>
              </a:rPr>
              <a:t>25RO35480961@campus.economicas.uba.ar</a:t>
            </a:r>
            <a:r>
              <a:rPr lang="en-US" b="0" i="0" dirty="0">
                <a:solidFill>
                  <a:srgbClr val="0078D7"/>
                </a:solidFill>
                <a:effectLst/>
                <a:latin typeface="Gill Sans Nova Light" panose="020B0302020104020203" pitchFamily="34" charset="0"/>
              </a:rPr>
              <a:t> </a:t>
            </a:r>
            <a:endParaRPr lang="es-ES_tradnl" dirty="0">
              <a:latin typeface="Gill Sans Nova Light" panose="020B03020201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2557C-64E1-99EA-732F-3F53925C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755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87264-3936-E01F-69E6-755BDAD76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Descomposición de Valor Singular: </a:t>
            </a:r>
            <a:r>
              <a:rPr lang="es-ES_tradnl" sz="48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Eigen</a:t>
            </a:r>
            <a:r>
              <a:rPr lang="es-ES_tradnl" sz="4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48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Value</a:t>
            </a:r>
            <a:r>
              <a:rPr lang="es-ES_tradnl" sz="48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sz="480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Decomposition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0DBC37-65BC-D07C-22F6-12C163A796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Referencias: </a:t>
            </a:r>
          </a:p>
          <a:p>
            <a:r>
              <a:rPr lang="es-ES_tradnl" dirty="0"/>
              <a:t>Walter Sosa Escudero (2020) Big Data </a:t>
            </a: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6AA5B-BB72-FCCC-E30C-19365D0A2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83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47C5-1CF1-5BD7-8E22-5FD0B175D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Análisis de Componentes Principales: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Introducción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DEC7B7-FFAA-1B1E-300A-35BAE8E1B1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/>
                  <a:t>PCA: </a:t>
                </a:r>
                <a:r>
                  <a:rPr lang="es-ES_tradnl" dirty="0">
                    <a:solidFill>
                      <a:srgbClr val="002060"/>
                    </a:solidFill>
                  </a:rPr>
                  <a:t>Principal </a:t>
                </a:r>
                <a:r>
                  <a:rPr lang="en-US" dirty="0">
                    <a:solidFill>
                      <a:srgbClr val="002060"/>
                    </a:solidFill>
                  </a:rPr>
                  <a:t>Component Analysis</a:t>
                </a:r>
              </a:p>
              <a:p>
                <a:pPr lvl="1"/>
                <a:r>
                  <a:rPr lang="es-ES_tradnl" dirty="0"/>
                  <a:t>Proceso de computar componentes principales y usarlos para entender los datos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Es un método </a:t>
                </a:r>
                <a:r>
                  <a:rPr lang="es-ES_tradnl" dirty="0">
                    <a:solidFill>
                      <a:srgbClr val="002060"/>
                    </a:solidFill>
                  </a:rPr>
                  <a:t>no supervisado: </a:t>
                </a:r>
                <a:r>
                  <a:rPr lang="es-ES_tradnl" dirty="0"/>
                  <a:t>Involucra solamente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s-ES_tradnl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DEC7B7-FFAA-1B1E-300A-35BAE8E1B1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3B9DDB-730D-C95C-29F9-8B2241E16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937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4ABD-3159-A214-12FC-1DA0921E5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1.PCA Formalmente: Sosa (2020)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E3023-2CD9-E1F6-2E50-2B4EC43457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s-ES_tradnl" dirty="0"/>
                  <a:t>Matriz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_tradnl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s-ES_tradnl" dirty="0"/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s-ES_tradnl" dirty="0"/>
                  <a:t> con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ℜ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s-ES_tradnl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s-ES_tradnl" dirty="0"/>
                  <a:t> son los </a:t>
                </a:r>
                <a:r>
                  <a:rPr lang="es-ES_tradnl" i="1" dirty="0" err="1"/>
                  <a:t>loading</a:t>
                </a:r>
                <a:r>
                  <a:rPr lang="es-ES_tradnl" i="1" dirty="0"/>
                  <a:t>:</a:t>
                </a:r>
                <a:r>
                  <a:rPr lang="es-ES_tradnl" dirty="0"/>
                  <a:t> cuanto importa cada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s-ES_tradnl" dirty="0"/>
                  <a:t> en el factor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E3023-2CD9-E1F6-2E50-2B4EC43457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2A631-1693-7E5C-BBA4-E6CF9841B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354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4ABD-3159-A214-12FC-1DA0921E5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1.PCA Formalmente: Sosa (2020): </a:t>
            </a:r>
            <a:r>
              <a:rPr lang="es-ES_tradnl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Repaso de Algebra matricial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E3023-2CD9-E1F6-2E50-2B4EC43457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b="0" dirty="0">
                    <a:ea typeface="Cambria Math" panose="02040503050406030204" pitchFamily="18" charset="0"/>
                  </a:rPr>
                  <a:t>Sea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ES_tradnl" b="0" dirty="0">
                    <a:ea typeface="Cambria Math" panose="02040503050406030204" pitchFamily="18" charset="0"/>
                  </a:rPr>
                  <a:t>. El escalar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s-ES_tradnl" b="0" dirty="0">
                    <a:ea typeface="Cambria Math" panose="02040503050406030204" pitchFamily="18" charset="0"/>
                  </a:rPr>
                  <a:t> tal que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ES_tradnl" b="0" dirty="0">
                    <a:ea typeface="Cambria Math" panose="02040503050406030204" pitchFamily="18" charset="0"/>
                  </a:rPr>
                  <a:t> para un vector </a:t>
                </a:r>
                <a14:m>
                  <m:oMath xmlns:m="http://schemas.openxmlformats.org/officeDocument/2006/math">
                    <m:r>
                      <a:rPr lang="es-ES_trad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s-ES_trad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s-ES_tradnl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s-ES_tradnl" b="0" dirty="0">
                    <a:ea typeface="Cambria Math" panose="02040503050406030204" pitchFamily="18" charset="0"/>
                  </a:rPr>
                  <a:t> es un </a:t>
                </a:r>
                <a:r>
                  <a:rPr lang="es-ES_tradnl" b="0" i="1" dirty="0">
                    <a:ea typeface="Cambria Math" panose="02040503050406030204" pitchFamily="18" charset="0"/>
                  </a:rPr>
                  <a:t>autovalor (</a:t>
                </a:r>
                <a:r>
                  <a:rPr lang="es-ES_tradnl" b="0" i="1" dirty="0" err="1">
                    <a:ea typeface="Cambria Math" panose="02040503050406030204" pitchFamily="18" charset="0"/>
                  </a:rPr>
                  <a:t>eigenvalue</a:t>
                </a:r>
                <a:r>
                  <a:rPr lang="es-ES_tradnl" b="0" i="1" dirty="0">
                    <a:ea typeface="Cambria Math" panose="02040503050406030204" pitchFamily="18" charset="0"/>
                  </a:rPr>
                  <a:t>)</a:t>
                </a:r>
                <a:r>
                  <a:rPr lang="es-ES_tradnl" b="0" dirty="0">
                    <a:ea typeface="Cambria Math" panose="02040503050406030204" pitchFamily="18" charset="0"/>
                  </a:rPr>
                  <a:t> de </a:t>
                </a:r>
                <a14:m>
                  <m:oMath xmlns:m="http://schemas.openxmlformats.org/officeDocument/2006/math">
                    <m:r>
                      <a:rPr lang="es-ES_trad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ES_tradnl" b="0" dirty="0">
                    <a:ea typeface="Cambria Math" panose="02040503050406030204" pitchFamily="18" charset="0"/>
                  </a:rPr>
                  <a:t>. 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s-ES_tradnl" b="0" dirty="0">
                    <a:ea typeface="Cambria Math" panose="02040503050406030204" pitchFamily="18" charset="0"/>
                  </a:rPr>
                  <a:t> es un </a:t>
                </a:r>
                <a:r>
                  <a:rPr lang="es-ES_tradnl" b="0" i="1" dirty="0" err="1">
                    <a:ea typeface="Cambria Math" panose="02040503050406030204" pitchFamily="18" charset="0"/>
                  </a:rPr>
                  <a:t>autovector</a:t>
                </a:r>
                <a:r>
                  <a:rPr lang="es-ES_tradnl" b="0" i="1" dirty="0">
                    <a:ea typeface="Cambria Math" panose="02040503050406030204" pitchFamily="18" charset="0"/>
                  </a:rPr>
                  <a:t> (</a:t>
                </a:r>
                <a:r>
                  <a:rPr lang="es-ES_tradnl" b="0" i="1" dirty="0" err="1">
                    <a:ea typeface="Cambria Math" panose="02040503050406030204" pitchFamily="18" charset="0"/>
                  </a:rPr>
                  <a:t>eigen</a:t>
                </a:r>
                <a:r>
                  <a:rPr lang="es-ES_tradnl" i="1" dirty="0" err="1">
                    <a:ea typeface="Cambria Math" panose="02040503050406030204" pitchFamily="18" charset="0"/>
                  </a:rPr>
                  <a:t>vector</a:t>
                </a:r>
                <a:r>
                  <a:rPr lang="es-ES_tradnl" b="0" i="1" dirty="0">
                    <a:ea typeface="Cambria Math" panose="02040503050406030204" pitchFamily="18" charset="0"/>
                  </a:rPr>
                  <a:t>)</a:t>
                </a:r>
                <a:r>
                  <a:rPr lang="es-ES_tradnl" b="0" dirty="0">
                    <a:ea typeface="Cambria Math" panose="02040503050406030204" pitchFamily="18" charset="0"/>
                  </a:rPr>
                  <a:t> de </a:t>
                </a:r>
                <a14:m>
                  <m:oMath xmlns:m="http://schemas.openxmlformats.org/officeDocument/2006/math">
                    <m:r>
                      <a:rPr lang="es-ES_trad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s-ES_tradnl" b="0" dirty="0">
                    <a:ea typeface="Cambria Math" panose="02040503050406030204" pitchFamily="18" charset="0"/>
                  </a:rPr>
                  <a:t> correspondiente al </a:t>
                </a:r>
                <a:r>
                  <a:rPr lang="es-ES_tradnl" i="1" dirty="0">
                    <a:ea typeface="Cambria Math" panose="02040503050406030204" pitchFamily="18" charset="0"/>
                  </a:rPr>
                  <a:t>autovalor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s-ES_tradnl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ES_tradnl" b="0" dirty="0">
                    <a:ea typeface="Cambria Math" panose="02040503050406030204" pitchFamily="18" charset="0"/>
                  </a:rPr>
                  <a:t> con autovalores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s-ES_tradnl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_tradnl" b="0" dirty="0">
                    <a:ea typeface="Cambria Math" panose="02040503050406030204" pitchFamily="18" charset="0"/>
                  </a:rPr>
                  <a:t>, 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ES_tradnl" b="0" dirty="0">
                    <a:ea typeface="Cambria Math" panose="02040503050406030204" pitchFamily="18" charset="0"/>
                  </a:rPr>
                  <a:t> entonces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s-ES_tradnl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s-ES_tradnl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_trad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s-ES_tradnl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s-ES_tradnl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E3023-2CD9-E1F6-2E50-2B4EC43457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r="-362" b="-2005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2A631-1693-7E5C-BBA4-E6CF9841B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884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4ABD-3159-A214-12FC-1DA0921E5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1.PCA Formalmente: Sosa (2020): </a:t>
            </a:r>
            <a:r>
              <a:rPr lang="es-ES_tradnl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Repaso de Algebra matricial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E3023-2CD9-E1F6-2E50-2B4EC43457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b="0" dirty="0">
                    <a:ea typeface="Cambria Math" panose="02040503050406030204" pitchFamily="18" charset="0"/>
                  </a:rPr>
                  <a:t>Si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s-ES_tradnl" b="0" dirty="0">
                    <a:ea typeface="Cambria Math" panose="02040503050406030204" pitchFamily="18" charset="0"/>
                  </a:rPr>
                  <a:t> tiene </a:t>
                </a:r>
                <a14:m>
                  <m:oMath xmlns:m="http://schemas.openxmlformats.org/officeDocument/2006/math">
                    <m:r>
                      <a:rPr lang="es-ES_trad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s-ES_tradnl" b="0" dirty="0">
                    <a:ea typeface="Cambria Math" panose="02040503050406030204" pitchFamily="18" charset="0"/>
                  </a:rPr>
                  <a:t> autovalores diferentes, entonces los autovectores asociados son todos linealmente independientes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_tradnl" dirty="0">
                    <a:ea typeface="Cambria Math" panose="02040503050406030204" pitchFamily="18" charset="0"/>
                  </a:rPr>
                  <a:t>Descomposición espectral: </a:t>
                </a:r>
                <a14:m>
                  <m:oMath xmlns:m="http://schemas.openxmlformats.org/officeDocument/2006/math">
                    <m:r>
                      <a:rPr lang="es-ES_trad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s-ES_tradnl" b="0" dirty="0">
                    <a:ea typeface="Cambria Math" panose="02040503050406030204" pitchFamily="18" charset="0"/>
                  </a:rPr>
                  <a:t> donde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𝑑𝑖𝑎𝑔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s-ES_tradnl" dirty="0"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s-ES_tradnl" dirty="0"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ES_tradnl" b="0" dirty="0">
                    <a:ea typeface="Cambria Math" panose="020405030504060302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s-ES_tradnl" b="0" dirty="0">
                    <a:ea typeface="Cambria Math" panose="02040503050406030204" pitchFamily="18" charset="0"/>
                  </a:rPr>
                  <a:t> es la matriz columna cuyas columnas son los autovectores correspondientes</a:t>
                </a:r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E3023-2CD9-E1F6-2E50-2B4EC43457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2A631-1693-7E5C-BBA4-E6CF9841B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039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4ABD-3159-A214-12FC-1DA0921E5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1.PCA Formalmente: Sosa (2020): </a:t>
            </a:r>
            <a:r>
              <a:rPr lang="es-ES_tradnl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Problema del Primer Componente Principal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E3023-2CD9-E1F6-2E50-2B4EC43457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_trad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s-ES_tradnl"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_trad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s-ES_tradnl"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ES_tradnl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_trad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_tradnl" b="0" dirty="0">
                    <a:ea typeface="Cambria Math" panose="02040503050406030204" pitchFamily="18" charset="0"/>
                  </a:rPr>
                  <a:t> vectores de 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s-ES_tradnl" b="0" dirty="0">
                    <a:ea typeface="Cambria Math" panose="02040503050406030204" pitchFamily="18" charset="0"/>
                  </a:rPr>
                  <a:t> observaciones cada uno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Factor 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s-ES_trad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_trad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s-ES_trad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s-ES_tradnl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s-ES_tradnl" b="0" dirty="0">
                    <a:ea typeface="Cambria Math" panose="02040503050406030204" pitchFamily="18" charset="0"/>
                  </a:rPr>
                  <a:t>Cuál es la mejor maximización de la varianza combinación lineal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_trad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s-ES_tradnl"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_trad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s-ES_tradnl"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ES_tradnl" b="0" dirty="0">
                    <a:ea typeface="Cambria Math" panose="02040503050406030204" pitchFamily="18" charset="0"/>
                  </a:rPr>
                  <a:t>?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Intuición</a:t>
                </a:r>
                <a:r>
                  <a:rPr lang="es-ES_tradnl" dirty="0"/>
                  <a:t>: la que mejor reduce la variabilidad original de las 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E3023-2CD9-E1F6-2E50-2B4EC43457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r="-1448" b="-29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2A631-1693-7E5C-BBA4-E6CF9841B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227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4ABD-3159-A214-12FC-1DA0921E5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1.PCA Formalmente: Sosa (2020): </a:t>
            </a:r>
            <a:r>
              <a:rPr lang="es-ES_tradnl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Repaso de Algebra matricial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E3023-2CD9-E1F6-2E50-2B4EC43457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_tradnl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_tradnl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_trad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s-ES_tradnl">
                                <a:ea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s-ES_trad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_tradnl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_trad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s-ES_tradnl">
                                <a:ea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s-ES_tradnl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_tradnl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_tradnl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ES_tradnl" b="0" dirty="0">
                    <a:ea typeface="Cambria Math" panose="02040503050406030204" pitchFamily="18" charset="0"/>
                  </a:rPr>
                  <a:t> varianza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_trad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s-ES_trad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s-ES_tradnl" b="0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ℜ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s-ES_tradnl" b="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Factor 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s-ES_trad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_trad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s-ES_trad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s-ES_tradnl" dirty="0">
                    <a:ea typeface="Cambria Math" panose="02040503050406030204" pitchFamily="18" charset="0"/>
                  </a:rPr>
                  <a:t> es una combinación lineal de </a:t>
                </a:r>
                <a14:m>
                  <m:oMath xmlns:m="http://schemas.openxmlformats.org/officeDocument/2006/math">
                    <m:r>
                      <a:rPr lang="es-ES_trad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s-ES_tradnl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s-ES_tradnl" dirty="0">
                    <a:ea typeface="Cambria Math" panose="02040503050406030204" pitchFamily="18" charset="0"/>
                  </a:rPr>
                  <a:t>Problema de optimización del </a:t>
                </a:r>
                <a:r>
                  <a:rPr lang="es-ES_tradnl" b="1" dirty="0">
                    <a:ea typeface="Cambria Math" panose="02040503050406030204" pitchFamily="18" charset="0"/>
                  </a:rPr>
                  <a:t>1er componente</a:t>
                </a:r>
                <a:r>
                  <a:rPr lang="es-ES_tradnl" dirty="0"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ES_tradnl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E3023-2CD9-E1F6-2E50-2B4EC43457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2A631-1693-7E5C-BBA4-E6CF9841B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570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4ABD-3159-A214-12FC-1DA0921E5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dirty="0"/>
              <a:t>1.PCA Formalmente: Sosa (2020): </a:t>
            </a:r>
            <a:r>
              <a:rPr lang="es-ES_tradnl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Problema de optimización del Primer Componente Principal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E3023-2CD9-E1F6-2E50-2B4EC43457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s-ES_tradnl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s-ES_tradnl" dirty="0">
                    <a:ea typeface="Cambria Math" panose="02040503050406030204" pitchFamily="18" charset="0"/>
                  </a:rPr>
                  <a:t>Lagrange: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_trad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s-ES_trad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_trad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s-ES_tradnl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s-ES_tradnl" dirty="0">
                    <a:ea typeface="Cambria Math" panose="02040503050406030204" pitchFamily="18" charset="0"/>
                  </a:rPr>
                  <a:t>CPO: 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r>
                      <a:rPr lang="es-ES_tradnl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s-ES_tradnl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s-ES_tradnl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s-ES_tradnl" dirty="0">
                    <a:ea typeface="Cambria Math" panose="02040503050406030204" pitchFamily="18" charset="0"/>
                  </a:rPr>
                  <a:t>En el óptimo, </a:t>
                </a: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s-ES_tradnl" dirty="0">
                    <a:ea typeface="Cambria Math" panose="02040503050406030204" pitchFamily="18" charset="0"/>
                  </a:rPr>
                  <a:t> es el </a:t>
                </a:r>
                <a:r>
                  <a:rPr lang="es-ES_tradnl" dirty="0" err="1">
                    <a:ea typeface="Cambria Math" panose="02040503050406030204" pitchFamily="18" charset="0"/>
                  </a:rPr>
                  <a:t>autovector</a:t>
                </a:r>
                <a:r>
                  <a:rPr lang="es-ES_tradnl" dirty="0">
                    <a:ea typeface="Cambria Math" panose="02040503050406030204" pitchFamily="18" charset="0"/>
                  </a:rPr>
                  <a:t> correspondiente al autovalor 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s-ES_tradnl" dirty="0">
                    <a:ea typeface="Cambria Math" panose="02040503050406030204" pitchFamily="18" charset="0"/>
                  </a:rPr>
                  <a:t>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endParaRPr lang="es-ES_tradnl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s-ES_tradnl" dirty="0" err="1">
                    <a:ea typeface="Cambria Math" panose="02040503050406030204" pitchFamily="18" charset="0"/>
                  </a:rPr>
                  <a:t>Premultiplicando</a:t>
                </a:r>
                <a:r>
                  <a:rPr lang="es-ES_tradnl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_trad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s-ES_tradnl" dirty="0">
                    <a:ea typeface="Cambria Math" panose="02040503050406030204" pitchFamily="18" charset="0"/>
                  </a:rPr>
                  <a:t> y usando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_trad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s-ES_tradnl" dirty="0"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_trad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r>
                      <a:rPr lang="es-ES_tradnl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s-ES_tradnl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s-ES_tradnl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E3023-2CD9-E1F6-2E50-2B4EC43457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2A631-1693-7E5C-BBA4-E6CF9841B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557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4ABD-3159-A214-12FC-1DA0921E5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1.PCA Formalmente: Sosa (2020): </a:t>
            </a:r>
            <a:r>
              <a:rPr lang="es-ES_tradnl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Primer Componente Principal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E3023-2CD9-E1F6-2E50-2B4EC43457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_trad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r>
                      <a:rPr lang="es-ES_tradnl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s-ES_tradnl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Cambria Math" panose="02040503050406030204" pitchFamily="18" charset="0"/>
                  </a:rPr>
                  <a:t>Intuición</a:t>
                </a:r>
                <a:r>
                  <a:rPr lang="es-ES_tradnl" dirty="0">
                    <a:ea typeface="Cambria Math" panose="02040503050406030204" pitchFamily="18" charset="0"/>
                  </a:rPr>
                  <a:t>: para maximizar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_trad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  <m:r>
                      <a:rPr lang="es-ES_tradnl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s-ES_tradnl" dirty="0">
                    <a:ea typeface="Cambria Math" panose="02040503050406030204" pitchFamily="18" charset="0"/>
                  </a:rPr>
                  <a:t> debemos elegir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s-ES_tradnl" dirty="0">
                    <a:ea typeface="Cambria Math" panose="02040503050406030204" pitchFamily="18" charset="0"/>
                  </a:rPr>
                  <a:t> igual al máximo autovalor de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es-ES_tradnl" dirty="0">
                    <a:ea typeface="Cambria Math" panose="020405030504060302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ES_trad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s-ES_tradnl" dirty="0">
                    <a:ea typeface="Cambria Math" panose="02040503050406030204" pitchFamily="18" charset="0"/>
                  </a:rPr>
                  <a:t> igual al autovalor correspondiente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E3023-2CD9-E1F6-2E50-2B4EC43457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2A631-1693-7E5C-BBA4-E6CF9841B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496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4ABD-3159-A214-12FC-1DA0921E5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1.PCA Formalmente: Sosa (2020): </a:t>
            </a:r>
            <a:r>
              <a:rPr lang="es-ES_tradnl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Segundo Componente Principal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E3023-2CD9-E1F6-2E50-2B4EC43457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_trad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_trad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s-ES_tradnl" dirty="0">
                    <a:ea typeface="Cambria Math" panose="02040503050406030204" pitchFamily="18" charset="0"/>
                  </a:rPr>
                  <a:t> ahora buscamos la segunda combinación lineal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_tradnl" dirty="0">
                    <a:ea typeface="Cambria Math" panose="02040503050406030204" pitchFamily="18" charset="0"/>
                  </a:rPr>
                  <a:t>Problema de optimización del </a:t>
                </a:r>
                <a:r>
                  <a:rPr lang="es-ES_tradnl" b="1" dirty="0">
                    <a:ea typeface="Cambria Math" panose="02040503050406030204" pitchFamily="18" charset="0"/>
                  </a:rPr>
                  <a:t>2do componente</a:t>
                </a:r>
                <a:r>
                  <a:rPr lang="es-ES_tradnl" dirty="0"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_trad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s-ES_tradnl" dirty="0">
                  <a:ea typeface="Cambria Math" panose="02040503050406030204" pitchFamily="18" charset="0"/>
                </a:endParaRPr>
              </a:p>
              <a:p>
                <a:pPr marL="514350" indent="-514350">
                  <a:lnSpc>
                    <a:spcPct val="15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Cov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_trad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s-ES_trad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s-ES_tradnl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s-ES_tradn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Cambria Math" panose="02040503050406030204" pitchFamily="18" charset="0"/>
                  </a:rPr>
                  <a:t>Idea</a:t>
                </a:r>
                <a:r>
                  <a:rPr lang="es-ES_tradnl" dirty="0">
                    <a:ea typeface="Cambria Math" panose="02040503050406030204" pitchFamily="18" charset="0"/>
                  </a:rPr>
                  <a:t>: el segundo componente principal es la mejor combinación línea que es ortogonal a la mejor inicial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s-ES_tradnl" dirty="0">
                    <a:ea typeface="Cambria Math" panose="02040503050406030204" pitchFamily="18" charset="0"/>
                  </a:rPr>
                  <a:t>Seguimos así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_tradnl" dirty="0">
                    <a:ea typeface="Cambria Math" panose="02040503050406030204" pitchFamily="18" charset="0"/>
                  </a:rPr>
                  <a:t> veces. Se puede seguir hasta que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_tradnl" dirty="0">
                    <a:ea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E3023-2CD9-E1F6-2E50-2B4EC43457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2A631-1693-7E5C-BBA4-E6CF9841B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075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4ABD-3159-A214-12FC-1DA0921E5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1.PCA Formalmente: Sosa (2020): </a:t>
            </a:r>
            <a:r>
              <a:rPr lang="es-ES_tradnl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Resultados de Componentes Principales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E3023-2CD9-E1F6-2E50-2B4EC43457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b="0" dirty="0">
                    <a:ea typeface="Cambria Math" panose="02040503050406030204" pitchFamily="18" charset="0"/>
                  </a:rPr>
                  <a:t>Sean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s-ES_tradnl" dirty="0"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s-ES_tradnl" dirty="0"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ES_tradnl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s-ES_tradnl" dirty="0">
                    <a:ea typeface="Cambria Math" panose="02040503050406030204" pitchFamily="18" charset="0"/>
                  </a:rPr>
                  <a:t>los autovalores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es-ES_tradnl" dirty="0">
                    <a:ea typeface="Cambria Math" panose="02040503050406030204" pitchFamily="18" charset="0"/>
                  </a:rPr>
                  <a:t> ordenados de mayor a menos, 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s-ES_tradnl" dirty="0"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s-ES_tradnl" dirty="0">
                        <a:ea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s-ES_tradnl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s-ES_tradnl" dirty="0">
                    <a:ea typeface="Cambria Math" panose="02040503050406030204" pitchFamily="18" charset="0"/>
                  </a:rPr>
                  <a:t>los autovectores correspondientes. Llamemos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s-ES_tradnl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s-ES_tradnl" dirty="0">
                    <a:ea typeface="Cambria Math" panose="02040503050406030204" pitchFamily="18" charset="0"/>
                  </a:rPr>
                  <a:t>a la matriz de autovectores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_tradnl" b="0" i="1" dirty="0">
                    <a:ea typeface="Cambria Math" panose="02040503050406030204" pitchFamily="18" charset="0"/>
                  </a:rPr>
                  <a:t>Resultado:</a:t>
                </a:r>
                <a:r>
                  <a:rPr lang="es-ES_tradnl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ES_tradnl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_tradnl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s-ES_tradnl" i="1" dirty="0"/>
                  <a:t>(</a:t>
                </a:r>
                <a:r>
                  <a:rPr lang="es-ES_tradnl" i="1" dirty="0" err="1"/>
                  <a:t>loadings</a:t>
                </a:r>
                <a:r>
                  <a:rPr lang="es-ES_tradnl" dirty="0"/>
                  <a:t> de los componentes principales = los autovectores ordenados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s-ES_tradnl" i="1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_tradnl" b="0" dirty="0">
                    <a:ea typeface="Cambria Math" panose="02040503050406030204" pitchFamily="18" charset="0"/>
                  </a:rPr>
                  <a:t>Sea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s-ES_trad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_trad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ES_tradnl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=1,…,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_tradnl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s-ES_tradnl" dirty="0">
                    <a:ea typeface="Cambria Math" panose="02040503050406030204" pitchFamily="18" charset="0"/>
                  </a:rPr>
                  <a:t>el j-</a:t>
                </a:r>
                <a:r>
                  <a:rPr lang="es-ES_tradnl" dirty="0" err="1">
                    <a:ea typeface="Cambria Math" panose="02040503050406030204" pitchFamily="18" charset="0"/>
                  </a:rPr>
                  <a:t>ésimo</a:t>
                </a:r>
                <a:r>
                  <a:rPr lang="es-ES_tradnl" dirty="0">
                    <a:ea typeface="Cambria Math" panose="02040503050406030204" pitchFamily="18" charset="0"/>
                  </a:rPr>
                  <a:t> componente principal: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s-ES_tradnl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s-ES_tradnl" dirty="0">
                    <a:ea typeface="Cambria Math" panose="02040503050406030204" pitchFamily="18" charset="0"/>
                  </a:rPr>
                  <a:t>La varianza del j-</a:t>
                </a:r>
                <a:r>
                  <a:rPr lang="es-ES_tradnl" dirty="0" err="1">
                    <a:ea typeface="Cambria Math" panose="02040503050406030204" pitchFamily="18" charset="0"/>
                  </a:rPr>
                  <a:t>ésimo</a:t>
                </a:r>
                <a:r>
                  <a:rPr lang="es-ES_tradnl" dirty="0">
                    <a:ea typeface="Cambria Math" panose="02040503050406030204" pitchFamily="18" charset="0"/>
                  </a:rPr>
                  <a:t> componente principal es el j-</a:t>
                </a:r>
                <a:r>
                  <a:rPr lang="es-ES_tradnl" dirty="0" err="1">
                    <a:ea typeface="Cambria Math" panose="02040503050406030204" pitchFamily="18" charset="0"/>
                  </a:rPr>
                  <a:t>ésimo</a:t>
                </a:r>
                <a:r>
                  <a:rPr lang="es-ES_tradnl" dirty="0">
                    <a:ea typeface="Cambria Math" panose="02040503050406030204" pitchFamily="18" charset="0"/>
                  </a:rPr>
                  <a:t> autovalor ordenado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</m:oMath>
                </a14:m>
                <a:endParaRPr lang="es-ES_tradnl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E3023-2CD9-E1F6-2E50-2B4EC43457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24" r="-12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2A631-1693-7E5C-BBA4-E6CF9841B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185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24ABD-3159-A214-12FC-1DA0921E5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1.PCA Formalmente: Sosa (2020): </a:t>
            </a:r>
            <a:r>
              <a:rPr lang="es-ES_tradnl" sz="4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Otra formulación de la varianza total explicada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E3023-2CD9-E1F6-2E50-2B4EC43457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b="0" dirty="0">
                    <a:ea typeface="Cambria Math" panose="02040503050406030204" pitchFamily="18" charset="0"/>
                  </a:rPr>
                  <a:t>La </a:t>
                </a:r>
                <a:r>
                  <a:rPr lang="es-ES_tradnl" b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ea typeface="Cambria Math" panose="02040503050406030204" pitchFamily="18" charset="0"/>
                  </a:rPr>
                  <a:t>varianza total </a:t>
                </a:r>
                <a:r>
                  <a:rPr lang="es-ES_tradnl" b="0" dirty="0">
                    <a:ea typeface="Cambria Math" panose="02040503050406030204" pitchFamily="18" charset="0"/>
                  </a:rPr>
                  <a:t>de 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ES_tradnl" dirty="0">
                    <a:ea typeface="Cambria Math" panose="02040503050406030204" pitchFamily="18" charset="0"/>
                  </a:rPr>
                  <a:t> es la suma de las varianzas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_trad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s-ES_tradnl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_trad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s-ES_trad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=1,…, </m:t>
                    </m:r>
                    <m:r>
                      <a:rPr lang="es-ES_trad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s-ES_tradnl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</a:t>
                </a:r>
                <a:r>
                  <a:rPr lang="es-ES_tradnl" dirty="0">
                    <a:ea typeface="Cambria Math" panose="02040503050406030204" pitchFamily="18" charset="0"/>
                  </a:rPr>
                  <a:t>ósea</a:t>
                </a:r>
                <a:r>
                  <a:rPr lang="es-ES_tradnl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tr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s-ES_trad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𝛴</m:t>
                    </m:r>
                  </m:oMath>
                </a14:m>
                <a:r>
                  <a:rPr lang="es-ES_tradnl" dirty="0">
                    <a:ea typeface="Cambria Math" panose="02040503050406030204" pitchFamily="18" charset="0"/>
                  </a:rPr>
                  <a:t>. Se puede mostrar que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_trad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𝛴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tr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_trad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m:rPr>
                          <m:sty m:val="p"/>
                        </m:rPr>
                        <a:rPr lang="es-ES_tradnl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sSup>
                        <m:sSupPr>
                          <m:ctrlP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s-ES_tradnl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s-ES_tradnl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s-ES_tradnl" b="0" dirty="0">
                    <a:ea typeface="Cambria Math" panose="02040503050406030204" pitchFamily="18" charset="0"/>
                  </a:rPr>
                  <a:t>Entonces: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s-ES_tradnl" dirty="0">
                    <a:ea typeface="Cambria Math" panose="02040503050406030204" pitchFamily="18" charset="0"/>
                  </a:rPr>
                  <a:t> mide la importancia relativa del j-</a:t>
                </a:r>
                <a:r>
                  <a:rPr lang="es-ES_tradnl" dirty="0" err="1">
                    <a:ea typeface="Cambria Math" panose="02040503050406030204" pitchFamily="18" charset="0"/>
                  </a:rPr>
                  <a:t>ésimo</a:t>
                </a:r>
                <a:r>
                  <a:rPr lang="es-ES_tradnl" dirty="0">
                    <a:ea typeface="Cambria Math" panose="02040503050406030204" pitchFamily="18" charset="0"/>
                  </a:rPr>
                  <a:t> componente principal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8E3023-2CD9-E1F6-2E50-2B4EC43457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r="-241" b="-581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2A631-1693-7E5C-BBA4-E6CF9841B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3667</TotalTime>
  <Words>4729</Words>
  <Application>Microsoft Macintosh PowerPoint</Application>
  <PresentationFormat>Panorámica</PresentationFormat>
  <Paragraphs>704</Paragraphs>
  <Slides>99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99</vt:i4>
      </vt:variant>
    </vt:vector>
  </HeadingPairs>
  <TitlesOfParts>
    <vt:vector size="107" baseType="lpstr">
      <vt:lpstr>Arial</vt:lpstr>
      <vt:lpstr>Calibri</vt:lpstr>
      <vt:lpstr>Cambria Math</vt:lpstr>
      <vt:lpstr>Gill Sans Nova Light</vt:lpstr>
      <vt:lpstr>Goudy Old Style</vt:lpstr>
      <vt:lpstr>Times</vt:lpstr>
      <vt:lpstr>Times New Roman</vt:lpstr>
      <vt:lpstr>Office Theme</vt:lpstr>
      <vt:lpstr>Métodos No Supervisados: PCA &amp; Clúster</vt:lpstr>
      <vt:lpstr>Cuestiones operativas del curso: Próximos Deadlines</vt:lpstr>
      <vt:lpstr>En la clase de hoy</vt:lpstr>
      <vt:lpstr>Orden de Temas: Secuencia de Trabajo con Datos</vt:lpstr>
      <vt:lpstr>Aprendizajes Supervisados y No Supervisados</vt:lpstr>
      <vt:lpstr>Tipos de Aprendizajes: Formalmente</vt:lpstr>
      <vt:lpstr>Aprendizaje No Supervisado: Motivación</vt:lpstr>
      <vt:lpstr>Análisis de Componentes Principales (PCA): Introducción</vt:lpstr>
      <vt:lpstr>Análisis de Componentes Principales: Introducción I</vt:lpstr>
      <vt:lpstr>Análisis de Componentes Principales: Introducción II</vt:lpstr>
      <vt:lpstr>Análisis de Componentes Principales: Motivación I</vt:lpstr>
      <vt:lpstr>Correlaciones entre dos variables: scatterplot Datos de créditos, p=7</vt:lpstr>
      <vt:lpstr>Pero si p&gt;7</vt:lpstr>
      <vt:lpstr>Reducción de la Dimensionalidad: Idea </vt:lpstr>
      <vt:lpstr>Análisis de Componentes Principales (PCA)</vt:lpstr>
      <vt:lpstr>PCA Formalmente</vt:lpstr>
      <vt:lpstr>PCA Formalmente I: De p a m predictores</vt:lpstr>
      <vt:lpstr>PCA Formalmente II: De p a m predictores</vt:lpstr>
      <vt:lpstr>PCA: 1er componente I</vt:lpstr>
      <vt:lpstr>PCA: 1er componente II</vt:lpstr>
      <vt:lpstr>Consideraciones antes de usar PCA</vt:lpstr>
      <vt:lpstr>PCA: 1er componente III</vt:lpstr>
      <vt:lpstr>Problema de Optimización del 1er Componente I</vt:lpstr>
      <vt:lpstr>Problema de Optimización del 1er Componente II</vt:lpstr>
      <vt:lpstr>Representación Geométrica</vt:lpstr>
      <vt:lpstr>Representación Geometría del 1er Componente: Ejemplo</vt:lpstr>
      <vt:lpstr>Ilustración del1er componente en Excel</vt:lpstr>
      <vt:lpstr>Problema del 2do Componente </vt:lpstr>
      <vt:lpstr>Análisis de Componentes Principales: Visualización </vt:lpstr>
      <vt:lpstr>Síntesis de PCA</vt:lpstr>
      <vt:lpstr>Aspectos de PCA para profundizar</vt:lpstr>
      <vt:lpstr>1. Visualización e Interpretación de PCA</vt:lpstr>
      <vt:lpstr>Visualización del 1er y 2do Componente I</vt:lpstr>
      <vt:lpstr>Visualización del 1er y 2do Componente II</vt:lpstr>
      <vt:lpstr>Interpretación del Gráfico de 2 Componentes</vt:lpstr>
      <vt:lpstr>2. Proporción de la Varianza Explicada</vt:lpstr>
      <vt:lpstr>Notación de Varianzas</vt:lpstr>
      <vt:lpstr>Proporción de la Varianza Explicada</vt:lpstr>
      <vt:lpstr>Visualización de la proporción de la Varianza Explicada</vt:lpstr>
      <vt:lpstr>Consideraciones de PCA</vt:lpstr>
      <vt:lpstr>Variar la escala cambia los resultados de PCA</vt:lpstr>
      <vt:lpstr>3. Aplicaciones de PCA para entender consumidores</vt:lpstr>
      <vt:lpstr>Motivación: Entiendo las preferencias</vt:lpstr>
      <vt:lpstr>Presentación de PowerPoint</vt:lpstr>
      <vt:lpstr>Resultados Principales</vt:lpstr>
      <vt:lpstr>3. Aplicaciones de PCA en economía urbana y desigualdad</vt:lpstr>
      <vt:lpstr>Determinantes y Bienestar de los Trabajadores en US: Ubicación por skill</vt:lpstr>
      <vt:lpstr>Wage &amp; Rent Gaps</vt:lpstr>
      <vt:lpstr>PCA para los índices de amenities</vt:lpstr>
      <vt:lpstr>1. Método no supervisado: Clúster</vt:lpstr>
      <vt:lpstr>Objetivo de Clúster: Ejemplo cotidiano</vt:lpstr>
      <vt:lpstr>Objetivo e Intuición. </vt:lpstr>
      <vt:lpstr>Métodos más usados</vt:lpstr>
      <vt:lpstr>2. K-medias</vt:lpstr>
      <vt:lpstr>Objetivo e Ilustración I </vt:lpstr>
      <vt:lpstr>Objetivo e Ilustración II </vt:lpstr>
      <vt:lpstr>Idea de Agrupar: Formalmente </vt:lpstr>
      <vt:lpstr>Notación de "disimilitud” y problema de optimización</vt:lpstr>
      <vt:lpstr>Visualización del algoritmo de K-medias</vt:lpstr>
      <vt:lpstr>Algoritmo de K-medias: Formalmente</vt:lpstr>
      <vt:lpstr>Algoritmo K-medias: Intuición </vt:lpstr>
      <vt:lpstr>Consideraciones prácticas I</vt:lpstr>
      <vt:lpstr>Consideraciones prácticas II</vt:lpstr>
      <vt:lpstr>Consideraciones prácticas III</vt:lpstr>
      <vt:lpstr>Ilustraciones de k-medias</vt:lpstr>
      <vt:lpstr>3. Clúster Jerárquico</vt:lpstr>
      <vt:lpstr>Motivación </vt:lpstr>
      <vt:lpstr>Clúster aglomerado: Ejemplo</vt:lpstr>
      <vt:lpstr>Dendrograma: Interpretación I</vt:lpstr>
      <vt:lpstr>Dendograma: Interpretación II</vt:lpstr>
      <vt:lpstr>Problema del Dendrograma</vt:lpstr>
      <vt:lpstr>Numero de Clusters usando Dendrograma I</vt:lpstr>
      <vt:lpstr>Numero de Clusters usando Dendrograma II</vt:lpstr>
      <vt:lpstr>Algoritmo de Clúster Jerárquico: Formalmente</vt:lpstr>
      <vt:lpstr>Ilustración del algoritmo</vt:lpstr>
      <vt:lpstr>Ilustración en Dos Dimensiones </vt:lpstr>
      <vt:lpstr>Consideraciones con Clúster Jerárquico</vt:lpstr>
      <vt:lpstr>Consideraciones con Clúster Jerárquico</vt:lpstr>
      <vt:lpstr>4. Dos Aplicación de clúster en Economía</vt:lpstr>
      <vt:lpstr>Caruso, Sosa &amp; Svarc (2015): Motivación</vt:lpstr>
      <vt:lpstr>Numero de clusters óptimo para identificar individuos pobres</vt:lpstr>
      <vt:lpstr>Regímenes de Tipo de Cambio en 20 años</vt:lpstr>
      <vt:lpstr>Conclusiones finales</vt:lpstr>
      <vt:lpstr>¿Qué aprendimos hoy?</vt:lpstr>
      <vt:lpstr>¿Qué más aprendimos hoy? </vt:lpstr>
      <vt:lpstr>¿Qué aprendimos hoy?</vt:lpstr>
      <vt:lpstr>¿Qué aprendimos hoy?</vt:lpstr>
      <vt:lpstr>¿Dudas, consultas?</vt:lpstr>
      <vt:lpstr>Descomposición de Valor Singular: Eigen Value Decomposition</vt:lpstr>
      <vt:lpstr>1.PCA Formalmente: Sosa (2020)</vt:lpstr>
      <vt:lpstr>1.PCA Formalmente: Sosa (2020): Repaso de Algebra matricial</vt:lpstr>
      <vt:lpstr>1.PCA Formalmente: Sosa (2020): Repaso de Algebra matricial</vt:lpstr>
      <vt:lpstr>1.PCA Formalmente: Sosa (2020): Problema del Primer Componente Principal</vt:lpstr>
      <vt:lpstr>1.PCA Formalmente: Sosa (2020): Repaso de Algebra matricial</vt:lpstr>
      <vt:lpstr>1.PCA Formalmente: Sosa (2020): Problema de optimización del Primer Componente Principal</vt:lpstr>
      <vt:lpstr>1.PCA Formalmente: Sosa (2020): Primer Componente Principal</vt:lpstr>
      <vt:lpstr>1.PCA Formalmente: Sosa (2020): Segundo Componente Principal</vt:lpstr>
      <vt:lpstr>1.PCA Formalmente: Sosa (2020): Resultados de Componentes Principales</vt:lpstr>
      <vt:lpstr>1.PCA Formalmente: Sosa (2020): Otra formulación de la varianza total explicada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data, Aprendizaje y Minería de Datos:  Perspectivas, ideas y herramientas para economistas</dc:title>
  <dc:creator>Romero, Maria Noelia</dc:creator>
  <cp:lastModifiedBy>Noelia Romero</cp:lastModifiedBy>
  <cp:revision>449</cp:revision>
  <dcterms:created xsi:type="dcterms:W3CDTF">2023-06-12T20:51:31Z</dcterms:created>
  <dcterms:modified xsi:type="dcterms:W3CDTF">2025-09-05T19:06:49Z</dcterms:modified>
</cp:coreProperties>
</file>